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79" r:id="rId3"/>
    <p:sldId id="289" r:id="rId4"/>
    <p:sldId id="280" r:id="rId5"/>
    <p:sldId id="270" r:id="rId6"/>
    <p:sldId id="271" r:id="rId7"/>
    <p:sldId id="272" r:id="rId8"/>
    <p:sldId id="273" r:id="rId9"/>
    <p:sldId id="274" r:id="rId10"/>
    <p:sldId id="261" r:id="rId11"/>
    <p:sldId id="262" r:id="rId12"/>
    <p:sldId id="263" r:id="rId13"/>
    <p:sldId id="264" r:id="rId14"/>
    <p:sldId id="265" r:id="rId15"/>
    <p:sldId id="266" r:id="rId16"/>
    <p:sldId id="267" r:id="rId17"/>
    <p:sldId id="268" r:id="rId18"/>
    <p:sldId id="269" r:id="rId19"/>
    <p:sldId id="256" r:id="rId20"/>
    <p:sldId id="257" r:id="rId21"/>
    <p:sldId id="258" r:id="rId22"/>
    <p:sldId id="259" r:id="rId23"/>
    <p:sldId id="260" r:id="rId24"/>
    <p:sldId id="281" r:id="rId25"/>
    <p:sldId id="282" r:id="rId26"/>
    <p:sldId id="288" r:id="rId27"/>
    <p:sldId id="284" r:id="rId28"/>
    <p:sldId id="275" r:id="rId29"/>
    <p:sldId id="276" r:id="rId30"/>
    <p:sldId id="285"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67" autoAdjust="0"/>
    <p:restoredTop sz="94660"/>
  </p:normalViewPr>
  <p:slideViewPr>
    <p:cSldViewPr snapToGrid="0">
      <p:cViewPr varScale="1">
        <p:scale>
          <a:sx n="111" d="100"/>
          <a:sy n="111" d="100"/>
        </p:scale>
        <p:origin x="828"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4A2EB-27ED-42DE-AACA-E4637D3C9C04}"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3D3F4D29-B62D-4344-8BB3-88DADEFBF602}">
      <dgm:prSet/>
      <dgm:spPr/>
      <dgm:t>
        <a:bodyPr/>
        <a:lstStyle/>
        <a:p>
          <a:r>
            <a:rPr lang="en-GB"/>
            <a:t>Marcus Garnham</a:t>
          </a:r>
          <a:endParaRPr lang="en-US"/>
        </a:p>
      </dgm:t>
    </dgm:pt>
    <dgm:pt modelId="{8A99CE60-0892-420C-80B4-707E97265864}" type="parTrans" cxnId="{47502644-EE34-45A4-96EF-E370652A330D}">
      <dgm:prSet/>
      <dgm:spPr/>
      <dgm:t>
        <a:bodyPr/>
        <a:lstStyle/>
        <a:p>
          <a:endParaRPr lang="en-US"/>
        </a:p>
      </dgm:t>
    </dgm:pt>
    <dgm:pt modelId="{F338EA3C-B6DD-4767-BE3D-E06BD64BD3DE}" type="sibTrans" cxnId="{47502644-EE34-45A4-96EF-E370652A330D}">
      <dgm:prSet/>
      <dgm:spPr/>
      <dgm:t>
        <a:bodyPr/>
        <a:lstStyle/>
        <a:p>
          <a:endParaRPr lang="en-US"/>
        </a:p>
      </dgm:t>
    </dgm:pt>
    <dgm:pt modelId="{E5D389D1-96EC-482B-8AC3-595447095E27}">
      <dgm:prSet/>
      <dgm:spPr/>
      <dgm:t>
        <a:bodyPr/>
        <a:lstStyle/>
        <a:p>
          <a:r>
            <a:rPr lang="en-GB"/>
            <a:t>Henrique Treve</a:t>
          </a:r>
          <a:endParaRPr lang="en-US"/>
        </a:p>
      </dgm:t>
    </dgm:pt>
    <dgm:pt modelId="{00721BF2-AA8A-4396-ACAF-6DA18F002371}" type="parTrans" cxnId="{3B6216C7-0A9F-42F2-BFDE-A31EB51D26A5}">
      <dgm:prSet/>
      <dgm:spPr/>
      <dgm:t>
        <a:bodyPr/>
        <a:lstStyle/>
        <a:p>
          <a:endParaRPr lang="en-US"/>
        </a:p>
      </dgm:t>
    </dgm:pt>
    <dgm:pt modelId="{F2BCAF32-D739-4632-939A-43524CFE1D1C}" type="sibTrans" cxnId="{3B6216C7-0A9F-42F2-BFDE-A31EB51D26A5}">
      <dgm:prSet/>
      <dgm:spPr/>
      <dgm:t>
        <a:bodyPr/>
        <a:lstStyle/>
        <a:p>
          <a:endParaRPr lang="en-US"/>
        </a:p>
      </dgm:t>
    </dgm:pt>
    <dgm:pt modelId="{E5AC4819-FB70-4BDB-907C-44BA94A3AB4F}">
      <dgm:prSet/>
      <dgm:spPr/>
      <dgm:t>
        <a:bodyPr/>
        <a:lstStyle/>
        <a:p>
          <a:r>
            <a:rPr lang="en-GB"/>
            <a:t>Ruchi Sharma </a:t>
          </a:r>
          <a:endParaRPr lang="en-US"/>
        </a:p>
      </dgm:t>
    </dgm:pt>
    <dgm:pt modelId="{C811605F-C047-4E96-B8CE-2A02C57235CD}" type="parTrans" cxnId="{67C59EB9-015E-4074-8038-63BA0FA73353}">
      <dgm:prSet/>
      <dgm:spPr/>
      <dgm:t>
        <a:bodyPr/>
        <a:lstStyle/>
        <a:p>
          <a:endParaRPr lang="en-US"/>
        </a:p>
      </dgm:t>
    </dgm:pt>
    <dgm:pt modelId="{600C0864-8639-4708-BCC6-13E8D71A7330}" type="sibTrans" cxnId="{67C59EB9-015E-4074-8038-63BA0FA73353}">
      <dgm:prSet/>
      <dgm:spPr/>
      <dgm:t>
        <a:bodyPr/>
        <a:lstStyle/>
        <a:p>
          <a:endParaRPr lang="en-US"/>
        </a:p>
      </dgm:t>
    </dgm:pt>
    <dgm:pt modelId="{BDC872A0-AACD-4957-B1EC-7E017870C224}">
      <dgm:prSet/>
      <dgm:spPr/>
      <dgm:t>
        <a:bodyPr/>
        <a:lstStyle/>
        <a:p>
          <a:r>
            <a:rPr lang="en-GB"/>
            <a:t>Kouame Kouassi </a:t>
          </a:r>
          <a:endParaRPr lang="en-US"/>
        </a:p>
      </dgm:t>
    </dgm:pt>
    <dgm:pt modelId="{804FA71E-640F-4104-B7D9-C69F36444FE0}" type="parTrans" cxnId="{0D457A3C-CBAD-4972-95EA-7D2CECAB26DD}">
      <dgm:prSet/>
      <dgm:spPr/>
      <dgm:t>
        <a:bodyPr/>
        <a:lstStyle/>
        <a:p>
          <a:endParaRPr lang="en-US"/>
        </a:p>
      </dgm:t>
    </dgm:pt>
    <dgm:pt modelId="{53EA9847-27D2-49A1-A792-F08042D45169}" type="sibTrans" cxnId="{0D457A3C-CBAD-4972-95EA-7D2CECAB26DD}">
      <dgm:prSet/>
      <dgm:spPr/>
      <dgm:t>
        <a:bodyPr/>
        <a:lstStyle/>
        <a:p>
          <a:endParaRPr lang="en-US"/>
        </a:p>
      </dgm:t>
    </dgm:pt>
    <dgm:pt modelId="{BAA82450-6071-4BB1-A3E8-472D4AA566FD}">
      <dgm:prSet/>
      <dgm:spPr/>
      <dgm:t>
        <a:bodyPr/>
        <a:lstStyle/>
        <a:p>
          <a:r>
            <a:rPr lang="en-GB"/>
            <a:t>Shola</a:t>
          </a:r>
          <a:endParaRPr lang="en-US"/>
        </a:p>
      </dgm:t>
    </dgm:pt>
    <dgm:pt modelId="{B214D483-3A31-4A4C-889B-4571A9CB9957}" type="parTrans" cxnId="{8D9619DC-D102-4B76-A849-862C473B3C20}">
      <dgm:prSet/>
      <dgm:spPr/>
      <dgm:t>
        <a:bodyPr/>
        <a:lstStyle/>
        <a:p>
          <a:endParaRPr lang="en-US"/>
        </a:p>
      </dgm:t>
    </dgm:pt>
    <dgm:pt modelId="{579F68BF-753B-458D-B2E5-2B30BAF76505}" type="sibTrans" cxnId="{8D9619DC-D102-4B76-A849-862C473B3C20}">
      <dgm:prSet/>
      <dgm:spPr/>
      <dgm:t>
        <a:bodyPr/>
        <a:lstStyle/>
        <a:p>
          <a:endParaRPr lang="en-US"/>
        </a:p>
      </dgm:t>
    </dgm:pt>
    <dgm:pt modelId="{F2002950-62A6-4E2C-ACC4-11C887071BFA}" type="pres">
      <dgm:prSet presAssocID="{33E4A2EB-27ED-42DE-AACA-E4637D3C9C04}" presName="linear" presStyleCnt="0">
        <dgm:presLayoutVars>
          <dgm:animLvl val="lvl"/>
          <dgm:resizeHandles val="exact"/>
        </dgm:presLayoutVars>
      </dgm:prSet>
      <dgm:spPr/>
    </dgm:pt>
    <dgm:pt modelId="{FA53248C-BE75-47CC-A8B7-C6EE0D600CBD}" type="pres">
      <dgm:prSet presAssocID="{3D3F4D29-B62D-4344-8BB3-88DADEFBF602}" presName="parentText" presStyleLbl="node1" presStyleIdx="0" presStyleCnt="5">
        <dgm:presLayoutVars>
          <dgm:chMax val="0"/>
          <dgm:bulletEnabled val="1"/>
        </dgm:presLayoutVars>
      </dgm:prSet>
      <dgm:spPr/>
    </dgm:pt>
    <dgm:pt modelId="{ECA75E84-A3D9-4634-8322-DBAF637BF8E6}" type="pres">
      <dgm:prSet presAssocID="{F338EA3C-B6DD-4767-BE3D-E06BD64BD3DE}" presName="spacer" presStyleCnt="0"/>
      <dgm:spPr/>
    </dgm:pt>
    <dgm:pt modelId="{0D21912C-45A3-44B6-A156-00A87F5612F4}" type="pres">
      <dgm:prSet presAssocID="{E5D389D1-96EC-482B-8AC3-595447095E27}" presName="parentText" presStyleLbl="node1" presStyleIdx="1" presStyleCnt="5">
        <dgm:presLayoutVars>
          <dgm:chMax val="0"/>
          <dgm:bulletEnabled val="1"/>
        </dgm:presLayoutVars>
      </dgm:prSet>
      <dgm:spPr/>
    </dgm:pt>
    <dgm:pt modelId="{53264CE4-CF54-40C8-A5BE-EC61C1B6486B}" type="pres">
      <dgm:prSet presAssocID="{F2BCAF32-D739-4632-939A-43524CFE1D1C}" presName="spacer" presStyleCnt="0"/>
      <dgm:spPr/>
    </dgm:pt>
    <dgm:pt modelId="{E355D581-B7BC-4C20-8014-A7AF1CBD8F0B}" type="pres">
      <dgm:prSet presAssocID="{E5AC4819-FB70-4BDB-907C-44BA94A3AB4F}" presName="parentText" presStyleLbl="node1" presStyleIdx="2" presStyleCnt="5">
        <dgm:presLayoutVars>
          <dgm:chMax val="0"/>
          <dgm:bulletEnabled val="1"/>
        </dgm:presLayoutVars>
      </dgm:prSet>
      <dgm:spPr/>
    </dgm:pt>
    <dgm:pt modelId="{D2BEF439-1912-44EF-8FD2-CE9D8825A2CC}" type="pres">
      <dgm:prSet presAssocID="{600C0864-8639-4708-BCC6-13E8D71A7330}" presName="spacer" presStyleCnt="0"/>
      <dgm:spPr/>
    </dgm:pt>
    <dgm:pt modelId="{449190C3-3C37-4380-B264-3CFC2228CC61}" type="pres">
      <dgm:prSet presAssocID="{BDC872A0-AACD-4957-B1EC-7E017870C224}" presName="parentText" presStyleLbl="node1" presStyleIdx="3" presStyleCnt="5">
        <dgm:presLayoutVars>
          <dgm:chMax val="0"/>
          <dgm:bulletEnabled val="1"/>
        </dgm:presLayoutVars>
      </dgm:prSet>
      <dgm:spPr/>
    </dgm:pt>
    <dgm:pt modelId="{2198C24A-3900-4A87-9487-A6D8782D016D}" type="pres">
      <dgm:prSet presAssocID="{53EA9847-27D2-49A1-A792-F08042D45169}" presName="spacer" presStyleCnt="0"/>
      <dgm:spPr/>
    </dgm:pt>
    <dgm:pt modelId="{C7CD1FB0-30EC-4A51-AAE8-436AFE1D7613}" type="pres">
      <dgm:prSet presAssocID="{BAA82450-6071-4BB1-A3E8-472D4AA566FD}" presName="parentText" presStyleLbl="node1" presStyleIdx="4" presStyleCnt="5">
        <dgm:presLayoutVars>
          <dgm:chMax val="0"/>
          <dgm:bulletEnabled val="1"/>
        </dgm:presLayoutVars>
      </dgm:prSet>
      <dgm:spPr/>
    </dgm:pt>
  </dgm:ptLst>
  <dgm:cxnLst>
    <dgm:cxn modelId="{0D457A3C-CBAD-4972-95EA-7D2CECAB26DD}" srcId="{33E4A2EB-27ED-42DE-AACA-E4637D3C9C04}" destId="{BDC872A0-AACD-4957-B1EC-7E017870C224}" srcOrd="3" destOrd="0" parTransId="{804FA71E-640F-4104-B7D9-C69F36444FE0}" sibTransId="{53EA9847-27D2-49A1-A792-F08042D45169}"/>
    <dgm:cxn modelId="{47502644-EE34-45A4-96EF-E370652A330D}" srcId="{33E4A2EB-27ED-42DE-AACA-E4637D3C9C04}" destId="{3D3F4D29-B62D-4344-8BB3-88DADEFBF602}" srcOrd="0" destOrd="0" parTransId="{8A99CE60-0892-420C-80B4-707E97265864}" sibTransId="{F338EA3C-B6DD-4767-BE3D-E06BD64BD3DE}"/>
    <dgm:cxn modelId="{23A7FF65-D03D-45E6-91CA-6E0C4E585EE3}" type="presOf" srcId="{3D3F4D29-B62D-4344-8BB3-88DADEFBF602}" destId="{FA53248C-BE75-47CC-A8B7-C6EE0D600CBD}" srcOrd="0" destOrd="0" presId="urn:microsoft.com/office/officeart/2005/8/layout/vList2"/>
    <dgm:cxn modelId="{91D8F58F-DD79-43C1-9CAB-B73B311E5FE6}" type="presOf" srcId="{E5AC4819-FB70-4BDB-907C-44BA94A3AB4F}" destId="{E355D581-B7BC-4C20-8014-A7AF1CBD8F0B}" srcOrd="0" destOrd="0" presId="urn:microsoft.com/office/officeart/2005/8/layout/vList2"/>
    <dgm:cxn modelId="{C990D8AF-579F-40A7-A70F-4B5DB601198D}" type="presOf" srcId="{BDC872A0-AACD-4957-B1EC-7E017870C224}" destId="{449190C3-3C37-4380-B264-3CFC2228CC61}" srcOrd="0" destOrd="0" presId="urn:microsoft.com/office/officeart/2005/8/layout/vList2"/>
    <dgm:cxn modelId="{67C59EB9-015E-4074-8038-63BA0FA73353}" srcId="{33E4A2EB-27ED-42DE-AACA-E4637D3C9C04}" destId="{E5AC4819-FB70-4BDB-907C-44BA94A3AB4F}" srcOrd="2" destOrd="0" parTransId="{C811605F-C047-4E96-B8CE-2A02C57235CD}" sibTransId="{600C0864-8639-4708-BCC6-13E8D71A7330}"/>
    <dgm:cxn modelId="{3B6216C7-0A9F-42F2-BFDE-A31EB51D26A5}" srcId="{33E4A2EB-27ED-42DE-AACA-E4637D3C9C04}" destId="{E5D389D1-96EC-482B-8AC3-595447095E27}" srcOrd="1" destOrd="0" parTransId="{00721BF2-AA8A-4396-ACAF-6DA18F002371}" sibTransId="{F2BCAF32-D739-4632-939A-43524CFE1D1C}"/>
    <dgm:cxn modelId="{2BA9B1D3-45B3-4D68-9832-CE975698DC2A}" type="presOf" srcId="{33E4A2EB-27ED-42DE-AACA-E4637D3C9C04}" destId="{F2002950-62A6-4E2C-ACC4-11C887071BFA}" srcOrd="0" destOrd="0" presId="urn:microsoft.com/office/officeart/2005/8/layout/vList2"/>
    <dgm:cxn modelId="{8D9619DC-D102-4B76-A849-862C473B3C20}" srcId="{33E4A2EB-27ED-42DE-AACA-E4637D3C9C04}" destId="{BAA82450-6071-4BB1-A3E8-472D4AA566FD}" srcOrd="4" destOrd="0" parTransId="{B214D483-3A31-4A4C-889B-4571A9CB9957}" sibTransId="{579F68BF-753B-458D-B2E5-2B30BAF76505}"/>
    <dgm:cxn modelId="{62E876DD-956E-42D5-8CD2-C64AC999D732}" type="presOf" srcId="{E5D389D1-96EC-482B-8AC3-595447095E27}" destId="{0D21912C-45A3-44B6-A156-00A87F5612F4}" srcOrd="0" destOrd="0" presId="urn:microsoft.com/office/officeart/2005/8/layout/vList2"/>
    <dgm:cxn modelId="{01D83BE1-F4D3-4755-8060-86E18378B0BF}" type="presOf" srcId="{BAA82450-6071-4BB1-A3E8-472D4AA566FD}" destId="{C7CD1FB0-30EC-4A51-AAE8-436AFE1D7613}" srcOrd="0" destOrd="0" presId="urn:microsoft.com/office/officeart/2005/8/layout/vList2"/>
    <dgm:cxn modelId="{7607044B-0A0A-45D9-81DF-DA786F95AD0E}" type="presParOf" srcId="{F2002950-62A6-4E2C-ACC4-11C887071BFA}" destId="{FA53248C-BE75-47CC-A8B7-C6EE0D600CBD}" srcOrd="0" destOrd="0" presId="urn:microsoft.com/office/officeart/2005/8/layout/vList2"/>
    <dgm:cxn modelId="{D3E605C7-93CA-4B71-834F-F003C0C3DF60}" type="presParOf" srcId="{F2002950-62A6-4E2C-ACC4-11C887071BFA}" destId="{ECA75E84-A3D9-4634-8322-DBAF637BF8E6}" srcOrd="1" destOrd="0" presId="urn:microsoft.com/office/officeart/2005/8/layout/vList2"/>
    <dgm:cxn modelId="{94208723-4BE8-4B3B-B50E-3ED1ED887076}" type="presParOf" srcId="{F2002950-62A6-4E2C-ACC4-11C887071BFA}" destId="{0D21912C-45A3-44B6-A156-00A87F5612F4}" srcOrd="2" destOrd="0" presId="urn:microsoft.com/office/officeart/2005/8/layout/vList2"/>
    <dgm:cxn modelId="{05390721-A120-4542-8F82-2B041F7EA8E6}" type="presParOf" srcId="{F2002950-62A6-4E2C-ACC4-11C887071BFA}" destId="{53264CE4-CF54-40C8-A5BE-EC61C1B6486B}" srcOrd="3" destOrd="0" presId="urn:microsoft.com/office/officeart/2005/8/layout/vList2"/>
    <dgm:cxn modelId="{660B6E51-44D5-4926-8D85-BCCC244DE71F}" type="presParOf" srcId="{F2002950-62A6-4E2C-ACC4-11C887071BFA}" destId="{E355D581-B7BC-4C20-8014-A7AF1CBD8F0B}" srcOrd="4" destOrd="0" presId="urn:microsoft.com/office/officeart/2005/8/layout/vList2"/>
    <dgm:cxn modelId="{9A2636D1-17DF-4C89-A97E-BD349FC10DA5}" type="presParOf" srcId="{F2002950-62A6-4E2C-ACC4-11C887071BFA}" destId="{D2BEF439-1912-44EF-8FD2-CE9D8825A2CC}" srcOrd="5" destOrd="0" presId="urn:microsoft.com/office/officeart/2005/8/layout/vList2"/>
    <dgm:cxn modelId="{D3C64494-5C76-495D-ADD5-ECC762168BFF}" type="presParOf" srcId="{F2002950-62A6-4E2C-ACC4-11C887071BFA}" destId="{449190C3-3C37-4380-B264-3CFC2228CC61}" srcOrd="6" destOrd="0" presId="urn:microsoft.com/office/officeart/2005/8/layout/vList2"/>
    <dgm:cxn modelId="{7255A8A0-1F5D-490E-A1A0-4F5FCA7F46A9}" type="presParOf" srcId="{F2002950-62A6-4E2C-ACC4-11C887071BFA}" destId="{2198C24A-3900-4A87-9487-A6D8782D016D}" srcOrd="7" destOrd="0" presId="urn:microsoft.com/office/officeart/2005/8/layout/vList2"/>
    <dgm:cxn modelId="{711E0A89-780C-424D-A8BE-6D500169EEAF}" type="presParOf" srcId="{F2002950-62A6-4E2C-ACC4-11C887071BFA}" destId="{C7CD1FB0-30EC-4A51-AAE8-436AFE1D761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3248C-BE75-47CC-A8B7-C6EE0D600CBD}">
      <dsp:nvSpPr>
        <dsp:cNvPr id="0" name=""/>
        <dsp:cNvSpPr/>
      </dsp:nvSpPr>
      <dsp:spPr>
        <a:xfrm>
          <a:off x="0" y="5183"/>
          <a:ext cx="5913437" cy="842400"/>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Marcus Garnham</a:t>
          </a:r>
          <a:endParaRPr lang="en-US" sz="3600" kern="1200"/>
        </a:p>
      </dsp:txBody>
      <dsp:txXfrm>
        <a:off x="41123" y="46306"/>
        <a:ext cx="5831191" cy="760154"/>
      </dsp:txXfrm>
    </dsp:sp>
    <dsp:sp modelId="{0D21912C-45A3-44B6-A156-00A87F5612F4}">
      <dsp:nvSpPr>
        <dsp:cNvPr id="0" name=""/>
        <dsp:cNvSpPr/>
      </dsp:nvSpPr>
      <dsp:spPr>
        <a:xfrm>
          <a:off x="0" y="951263"/>
          <a:ext cx="5913437" cy="842400"/>
        </a:xfrm>
        <a:prstGeom prst="roundRect">
          <a:avLst/>
        </a:prstGeom>
        <a:gradFill rotWithShape="0">
          <a:gsLst>
            <a:gs pos="0">
              <a:schemeClr val="accent5">
                <a:hueOff val="-421158"/>
                <a:satOff val="-1986"/>
                <a:lumOff val="490"/>
                <a:alphaOff val="0"/>
                <a:tint val="98000"/>
                <a:satMod val="110000"/>
                <a:lumMod val="104000"/>
              </a:schemeClr>
            </a:gs>
            <a:gs pos="69000">
              <a:schemeClr val="accent5">
                <a:hueOff val="-421158"/>
                <a:satOff val="-1986"/>
                <a:lumOff val="490"/>
                <a:alphaOff val="0"/>
                <a:shade val="88000"/>
                <a:satMod val="130000"/>
                <a:lumMod val="92000"/>
              </a:schemeClr>
            </a:gs>
            <a:gs pos="100000">
              <a:schemeClr val="accent5">
                <a:hueOff val="-421158"/>
                <a:satOff val="-1986"/>
                <a:lumOff val="49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Henrique Treve</a:t>
          </a:r>
          <a:endParaRPr lang="en-US" sz="3600" kern="1200"/>
        </a:p>
      </dsp:txBody>
      <dsp:txXfrm>
        <a:off x="41123" y="992386"/>
        <a:ext cx="5831191" cy="760154"/>
      </dsp:txXfrm>
    </dsp:sp>
    <dsp:sp modelId="{E355D581-B7BC-4C20-8014-A7AF1CBD8F0B}">
      <dsp:nvSpPr>
        <dsp:cNvPr id="0" name=""/>
        <dsp:cNvSpPr/>
      </dsp:nvSpPr>
      <dsp:spPr>
        <a:xfrm>
          <a:off x="0" y="1897343"/>
          <a:ext cx="5913437" cy="842400"/>
        </a:xfrm>
        <a:prstGeom prst="roundRect">
          <a:avLst/>
        </a:prstGeom>
        <a:gradFill rotWithShape="0">
          <a:gsLst>
            <a:gs pos="0">
              <a:schemeClr val="accent5">
                <a:hueOff val="-842315"/>
                <a:satOff val="-3972"/>
                <a:lumOff val="980"/>
                <a:alphaOff val="0"/>
                <a:tint val="98000"/>
                <a:satMod val="110000"/>
                <a:lumMod val="104000"/>
              </a:schemeClr>
            </a:gs>
            <a:gs pos="69000">
              <a:schemeClr val="accent5">
                <a:hueOff val="-842315"/>
                <a:satOff val="-3972"/>
                <a:lumOff val="980"/>
                <a:alphaOff val="0"/>
                <a:shade val="88000"/>
                <a:satMod val="130000"/>
                <a:lumMod val="92000"/>
              </a:schemeClr>
            </a:gs>
            <a:gs pos="100000">
              <a:schemeClr val="accent5">
                <a:hueOff val="-842315"/>
                <a:satOff val="-3972"/>
                <a:lumOff val="98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Ruchi Sharma </a:t>
          </a:r>
          <a:endParaRPr lang="en-US" sz="3600" kern="1200"/>
        </a:p>
      </dsp:txBody>
      <dsp:txXfrm>
        <a:off x="41123" y="1938466"/>
        <a:ext cx="5831191" cy="760154"/>
      </dsp:txXfrm>
    </dsp:sp>
    <dsp:sp modelId="{449190C3-3C37-4380-B264-3CFC2228CC61}">
      <dsp:nvSpPr>
        <dsp:cNvPr id="0" name=""/>
        <dsp:cNvSpPr/>
      </dsp:nvSpPr>
      <dsp:spPr>
        <a:xfrm>
          <a:off x="0" y="2843423"/>
          <a:ext cx="5913437" cy="842400"/>
        </a:xfrm>
        <a:prstGeom prst="roundRect">
          <a:avLst/>
        </a:prstGeom>
        <a:gradFill rotWithShape="0">
          <a:gsLst>
            <a:gs pos="0">
              <a:schemeClr val="accent5">
                <a:hueOff val="-1263473"/>
                <a:satOff val="-5958"/>
                <a:lumOff val="1470"/>
                <a:alphaOff val="0"/>
                <a:tint val="98000"/>
                <a:satMod val="110000"/>
                <a:lumMod val="104000"/>
              </a:schemeClr>
            </a:gs>
            <a:gs pos="69000">
              <a:schemeClr val="accent5">
                <a:hueOff val="-1263473"/>
                <a:satOff val="-5958"/>
                <a:lumOff val="1470"/>
                <a:alphaOff val="0"/>
                <a:shade val="88000"/>
                <a:satMod val="130000"/>
                <a:lumMod val="92000"/>
              </a:schemeClr>
            </a:gs>
            <a:gs pos="100000">
              <a:schemeClr val="accent5">
                <a:hueOff val="-1263473"/>
                <a:satOff val="-5958"/>
                <a:lumOff val="147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Kouame Kouassi </a:t>
          </a:r>
          <a:endParaRPr lang="en-US" sz="3600" kern="1200"/>
        </a:p>
      </dsp:txBody>
      <dsp:txXfrm>
        <a:off x="41123" y="2884546"/>
        <a:ext cx="5831191" cy="760154"/>
      </dsp:txXfrm>
    </dsp:sp>
    <dsp:sp modelId="{C7CD1FB0-30EC-4A51-AAE8-436AFE1D7613}">
      <dsp:nvSpPr>
        <dsp:cNvPr id="0" name=""/>
        <dsp:cNvSpPr/>
      </dsp:nvSpPr>
      <dsp:spPr>
        <a:xfrm>
          <a:off x="0" y="3789504"/>
          <a:ext cx="5913437" cy="842400"/>
        </a:xfrm>
        <a:prstGeom prst="roundRect">
          <a:avLst/>
        </a:prstGeom>
        <a:gradFill rotWithShape="0">
          <a:gsLst>
            <a:gs pos="0">
              <a:schemeClr val="accent5">
                <a:hueOff val="-1684631"/>
                <a:satOff val="-7944"/>
                <a:lumOff val="1960"/>
                <a:alphaOff val="0"/>
                <a:tint val="98000"/>
                <a:satMod val="110000"/>
                <a:lumMod val="104000"/>
              </a:schemeClr>
            </a:gs>
            <a:gs pos="69000">
              <a:schemeClr val="accent5">
                <a:hueOff val="-1684631"/>
                <a:satOff val="-7944"/>
                <a:lumOff val="1960"/>
                <a:alphaOff val="0"/>
                <a:shade val="88000"/>
                <a:satMod val="130000"/>
                <a:lumMod val="92000"/>
              </a:schemeClr>
            </a:gs>
            <a:gs pos="100000">
              <a:schemeClr val="accent5">
                <a:hueOff val="-1684631"/>
                <a:satOff val="-7944"/>
                <a:lumOff val="196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Shola</a:t>
          </a:r>
          <a:endParaRPr lang="en-US" sz="3600" kern="1200"/>
        </a:p>
      </dsp:txBody>
      <dsp:txXfrm>
        <a:off x="41123" y="3830627"/>
        <a:ext cx="5831191" cy="7601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19/07/2022</a:t>
            </a:fld>
            <a:endParaRPr lang="en-GB"/>
          </a:p>
        </p:txBody>
      </p:sp>
      <p:sp>
        <p:nvSpPr>
          <p:cNvPr id="5" name="Footer Placeholder 4"/>
          <p:cNvSpPr>
            <a:spLocks noGrp="1"/>
          </p:cNvSpPr>
          <p:nvPr>
            <p:ph type="ftr" sz="quarter" idx="11"/>
          </p:nvPr>
        </p:nvSpPr>
        <p:spPr>
          <a:xfrm>
            <a:off x="2416500" y="329307"/>
            <a:ext cx="4973915" cy="309201"/>
          </a:xfrm>
        </p:spPr>
        <p:txBody>
          <a:bodyPr/>
          <a:lstStyle/>
          <a:p>
            <a:endParaRPr lang="en-GB"/>
          </a:p>
        </p:txBody>
      </p:sp>
      <p:sp>
        <p:nvSpPr>
          <p:cNvPr id="6" name="Slide Number Placeholder 5"/>
          <p:cNvSpPr>
            <a:spLocks noGrp="1"/>
          </p:cNvSpPr>
          <p:nvPr>
            <p:ph type="sldNum" sz="quarter" idx="12"/>
          </p:nvPr>
        </p:nvSpPr>
        <p:spPr>
          <a:xfrm>
            <a:off x="1437664" y="798973"/>
            <a:ext cx="811019" cy="503578"/>
          </a:xfrm>
        </p:spPr>
        <p:txBody>
          <a:bodyPr/>
          <a:lstStyle/>
          <a:p>
            <a:fld id="{0EE61724-F1DF-48F2-9643-2793D9FAF1CA}" type="slidenum">
              <a:rPr lang="en-GB" smtClean="0"/>
              <a:t>‹#›</a:t>
            </a:fld>
            <a:endParaRPr lang="en-GB"/>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2273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19/07/2022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395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19/07/2022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338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19/07/2022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3109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61FAA9-3E2B-4C30-94E6-FE467C22E884}" type="datetimeFigureOut">
              <a:rPr lang="en-GB" smtClean="0"/>
              <a:t>19/07/2022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0355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61FAA9-3E2B-4C30-94E6-FE467C22E884}" type="datetimeFigureOut">
              <a:rPr lang="en-GB" smtClean="0"/>
              <a:t>19/07/2022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095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61FAA9-3E2B-4C30-94E6-FE467C22E884}" type="datetimeFigureOut">
              <a:rPr lang="en-GB" smtClean="0"/>
              <a:t>19/07/2022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EE61724-F1DF-48F2-9643-2793D9FAF1CA}" type="slidenum">
              <a:rPr lang="en-GB" smtClean="0"/>
              <a:t>‹#›</a:t>
            </a:fld>
            <a:endParaRPr lang="en-GB"/>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5577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61FAA9-3E2B-4C30-94E6-FE467C22E884}" type="datetimeFigureOut">
              <a:rPr lang="en-GB" smtClean="0"/>
              <a:t>19/07/2022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EE61724-F1DF-48F2-9643-2793D9FAF1CA}" type="slidenum">
              <a:rPr lang="en-GB" smtClean="0"/>
              <a:t>‹#›</a:t>
            </a:fld>
            <a:endParaRPr lang="en-GB"/>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652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1FAA9-3E2B-4C30-94E6-FE467C22E884}" type="datetimeFigureOut">
              <a:rPr lang="en-GB" smtClean="0"/>
              <a:t>19/07/2022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EE61724-F1DF-48F2-9643-2793D9FAF1CA}" type="slidenum">
              <a:rPr lang="en-GB" smtClean="0"/>
              <a:t>‹#›</a:t>
            </a:fld>
            <a:endParaRPr lang="en-GB"/>
          </a:p>
        </p:txBody>
      </p:sp>
    </p:spTree>
    <p:extLst>
      <p:ext uri="{BB962C8B-B14F-4D97-AF65-F5344CB8AC3E}">
        <p14:creationId xmlns:p14="http://schemas.microsoft.com/office/powerpoint/2010/main" val="2734164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61FAA9-3E2B-4C30-94E6-FE467C22E884}" type="datetimeFigureOut">
              <a:rPr lang="en-GB" smtClean="0"/>
              <a:t>19/07/2022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538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F61FAA9-3E2B-4C30-94E6-FE467C22E884}" type="datetimeFigureOut">
              <a:rPr lang="en-GB" smtClean="0"/>
              <a:t>19/07/2022</a:t>
            </a:fld>
            <a:endParaRPr lang="en-GB"/>
          </a:p>
        </p:txBody>
      </p:sp>
      <p:sp>
        <p:nvSpPr>
          <p:cNvPr id="6" name="Footer Placeholder 5"/>
          <p:cNvSpPr>
            <a:spLocks noGrp="1"/>
          </p:cNvSpPr>
          <p:nvPr>
            <p:ph type="ftr" sz="quarter" idx="11"/>
          </p:nvPr>
        </p:nvSpPr>
        <p:spPr>
          <a:xfrm>
            <a:off x="1447382" y="318640"/>
            <a:ext cx="5541004" cy="320931"/>
          </a:xfrm>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8775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F61FAA9-3E2B-4C30-94E6-FE467C22E884}" type="datetimeFigureOut">
              <a:rPr lang="en-GB" smtClean="0"/>
              <a:t>19/07/2022</a:t>
            </a:fld>
            <a:endParaRPr lang="en-GB"/>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EE61724-F1DF-48F2-9643-2793D9FAF1CA}" type="slidenum">
              <a:rPr lang="en-GB" smtClean="0"/>
              <a:t>‹#›</a:t>
            </a:fld>
            <a:endParaRPr lang="en-GB"/>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425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11">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13">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5">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1" name="Rectangle 17">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9">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89E700C8-96CF-5568-E639-C147DC446452}"/>
              </a:ext>
            </a:extLst>
          </p:cNvPr>
          <p:cNvSpPr txBox="1"/>
          <p:nvPr/>
        </p:nvSpPr>
        <p:spPr>
          <a:xfrm>
            <a:off x="1451579" y="2303047"/>
            <a:ext cx="3272093" cy="2674198"/>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a:latin typeface="+mj-lt"/>
                <a:ea typeface="+mj-ea"/>
                <a:cs typeface="+mj-cs"/>
              </a:rPr>
              <a:t>Movie Analysis Group members</a:t>
            </a:r>
          </a:p>
        </p:txBody>
      </p:sp>
      <p:cxnSp>
        <p:nvCxnSpPr>
          <p:cNvPr id="33" name="Straight Connector 21">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4"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6" name="Picture 25">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34" name="TextBox 3">
            <a:extLst>
              <a:ext uri="{FF2B5EF4-FFF2-40B4-BE49-F238E27FC236}">
                <a16:creationId xmlns:a16="http://schemas.microsoft.com/office/drawing/2014/main" id="{BF1112F4-FA19-C0C8-C81D-E77FD36BFFD3}"/>
              </a:ext>
            </a:extLst>
          </p:cNvPr>
          <p:cNvGraphicFramePr/>
          <p:nvPr>
            <p:extLst>
              <p:ext uri="{D42A27DB-BD31-4B8C-83A1-F6EECF244321}">
                <p14:modId xmlns:p14="http://schemas.microsoft.com/office/powerpoint/2010/main" val="2041660739"/>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535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89D0-7A0B-9C4A-93C3-47FADE998A6B}"/>
              </a:ext>
            </a:extLst>
          </p:cNvPr>
          <p:cNvSpPr>
            <a:spLocks noGrp="1"/>
          </p:cNvSpPr>
          <p:nvPr>
            <p:ph type="ctrTitle"/>
          </p:nvPr>
        </p:nvSpPr>
        <p:spPr/>
        <p:txBody>
          <a:bodyPr/>
          <a:lstStyle/>
          <a:p>
            <a:r>
              <a:rPr lang="en-GB" dirty="0"/>
              <a:t>Marcus Movie Analysis</a:t>
            </a:r>
          </a:p>
        </p:txBody>
      </p:sp>
      <p:sp>
        <p:nvSpPr>
          <p:cNvPr id="3" name="Subtitle 2">
            <a:extLst>
              <a:ext uri="{FF2B5EF4-FFF2-40B4-BE49-F238E27FC236}">
                <a16:creationId xmlns:a16="http://schemas.microsoft.com/office/drawing/2014/main" id="{819344AC-9262-4ED4-658C-BD723C69B242}"/>
              </a:ext>
            </a:extLst>
          </p:cNvPr>
          <p:cNvSpPr>
            <a:spLocks noGrp="1"/>
          </p:cNvSpPr>
          <p:nvPr>
            <p:ph type="subTitle" idx="1"/>
          </p:nvPr>
        </p:nvSpPr>
        <p:spPr/>
        <p:txBody>
          <a:bodyPr/>
          <a:lstStyle/>
          <a:p>
            <a:r>
              <a:rPr lang="en-GB" dirty="0"/>
              <a:t>-Analysing Genre and Gross Income </a:t>
            </a:r>
          </a:p>
          <a:p>
            <a:r>
              <a:rPr lang="en-GB" dirty="0"/>
              <a:t>-Budget and Gross Income</a:t>
            </a:r>
          </a:p>
        </p:txBody>
      </p:sp>
    </p:spTree>
    <p:extLst>
      <p:ext uri="{BB962C8B-B14F-4D97-AF65-F5344CB8AC3E}">
        <p14:creationId xmlns:p14="http://schemas.microsoft.com/office/powerpoint/2010/main" val="235167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1D53-61A2-D152-E43A-AD971FEBB034}"/>
              </a:ext>
            </a:extLst>
          </p:cNvPr>
          <p:cNvSpPr>
            <a:spLocks noGrp="1"/>
          </p:cNvSpPr>
          <p:nvPr>
            <p:ph type="title"/>
          </p:nvPr>
        </p:nvSpPr>
        <p:spPr>
          <a:xfrm>
            <a:off x="91751" y="197174"/>
            <a:ext cx="10515600" cy="1325563"/>
          </a:xfrm>
        </p:spPr>
        <p:txBody>
          <a:bodyPr/>
          <a:lstStyle/>
          <a:p>
            <a:r>
              <a:rPr lang="en-GB" dirty="0"/>
              <a:t>Analysis Genre all Years</a:t>
            </a:r>
          </a:p>
        </p:txBody>
      </p:sp>
      <p:pic>
        <p:nvPicPr>
          <p:cNvPr id="11" name="Picture 10" descr="Chart, histogram&#10;&#10;Description automatically generated">
            <a:extLst>
              <a:ext uri="{FF2B5EF4-FFF2-40B4-BE49-F238E27FC236}">
                <a16:creationId xmlns:a16="http://schemas.microsoft.com/office/drawing/2014/main" id="{0ED445DD-25BC-E865-58D9-623CF64BD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5844887" cy="6254712"/>
          </a:xfrm>
          <a:prstGeom prst="rect">
            <a:avLst/>
          </a:prstGeom>
        </p:spPr>
      </p:pic>
      <p:sp>
        <p:nvSpPr>
          <p:cNvPr id="13" name="TextBox 12">
            <a:extLst>
              <a:ext uri="{FF2B5EF4-FFF2-40B4-BE49-F238E27FC236}">
                <a16:creationId xmlns:a16="http://schemas.microsoft.com/office/drawing/2014/main" id="{B36F75A2-F3B7-7757-4287-45968C0CF4CA}"/>
              </a:ext>
            </a:extLst>
          </p:cNvPr>
          <p:cNvSpPr txBox="1"/>
          <p:nvPr/>
        </p:nvSpPr>
        <p:spPr>
          <a:xfrm>
            <a:off x="6425967" y="6128720"/>
            <a:ext cx="4983060" cy="646331"/>
          </a:xfrm>
          <a:prstGeom prst="rect">
            <a:avLst/>
          </a:prstGeom>
          <a:noFill/>
        </p:spPr>
        <p:txBody>
          <a:bodyPr wrap="square" rtlCol="0">
            <a:spAutoFit/>
          </a:bodyPr>
          <a:lstStyle/>
          <a:p>
            <a:r>
              <a:rPr lang="en-GB" dirty="0"/>
              <a:t>Above we see the genres and what they make on average for all the years.</a:t>
            </a:r>
          </a:p>
        </p:txBody>
      </p:sp>
      <p:pic>
        <p:nvPicPr>
          <p:cNvPr id="15" name="Picture 14" descr="Chart&#10;&#10;Description automatically generated">
            <a:extLst>
              <a:ext uri="{FF2B5EF4-FFF2-40B4-BE49-F238E27FC236}">
                <a16:creationId xmlns:a16="http://schemas.microsoft.com/office/drawing/2014/main" id="{B9190143-64CE-B686-8C4C-5D1A0B63F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6327"/>
            <a:ext cx="4441371" cy="4674744"/>
          </a:xfrm>
          <a:prstGeom prst="rect">
            <a:avLst/>
          </a:prstGeom>
        </p:spPr>
      </p:pic>
      <p:pic>
        <p:nvPicPr>
          <p:cNvPr id="19" name="Picture 18">
            <a:extLst>
              <a:ext uri="{FF2B5EF4-FFF2-40B4-BE49-F238E27FC236}">
                <a16:creationId xmlns:a16="http://schemas.microsoft.com/office/drawing/2014/main" id="{8C3FACC6-D8A2-B16A-059E-FB396875B684}"/>
              </a:ext>
            </a:extLst>
          </p:cNvPr>
          <p:cNvPicPr>
            <a:picLocks noChangeAspect="1"/>
          </p:cNvPicPr>
          <p:nvPr/>
        </p:nvPicPr>
        <p:blipFill rotWithShape="1">
          <a:blip r:embed="rId4"/>
          <a:srcRect l="21965" t="25079" r="44207" b="33741"/>
          <a:stretch/>
        </p:blipFill>
        <p:spPr>
          <a:xfrm>
            <a:off x="1948788" y="1272725"/>
            <a:ext cx="4096139" cy="2804930"/>
          </a:xfrm>
          <a:prstGeom prst="rect">
            <a:avLst/>
          </a:prstGeom>
        </p:spPr>
      </p:pic>
      <p:sp>
        <p:nvSpPr>
          <p:cNvPr id="20" name="TextBox 19">
            <a:extLst>
              <a:ext uri="{FF2B5EF4-FFF2-40B4-BE49-F238E27FC236}">
                <a16:creationId xmlns:a16="http://schemas.microsoft.com/office/drawing/2014/main" id="{9F069561-29D7-F514-7AEF-BEBF6567EA1A}"/>
              </a:ext>
            </a:extLst>
          </p:cNvPr>
          <p:cNvSpPr txBox="1"/>
          <p:nvPr/>
        </p:nvSpPr>
        <p:spPr>
          <a:xfrm>
            <a:off x="251115" y="5822302"/>
            <a:ext cx="5313026" cy="646331"/>
          </a:xfrm>
          <a:prstGeom prst="rect">
            <a:avLst/>
          </a:prstGeom>
          <a:noFill/>
        </p:spPr>
        <p:txBody>
          <a:bodyPr wrap="square" rtlCol="0">
            <a:spAutoFit/>
          </a:bodyPr>
          <a:lstStyle/>
          <a:p>
            <a:r>
              <a:rPr lang="en-GB" dirty="0"/>
              <a:t>Above we see the graph when we remove movies genres that have to few data points</a:t>
            </a:r>
          </a:p>
        </p:txBody>
      </p:sp>
    </p:spTree>
    <p:extLst>
      <p:ext uri="{BB962C8B-B14F-4D97-AF65-F5344CB8AC3E}">
        <p14:creationId xmlns:p14="http://schemas.microsoft.com/office/powerpoint/2010/main" val="3585400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9C255-F060-AA2A-D963-BE44E9CED4C4}"/>
              </a:ext>
            </a:extLst>
          </p:cNvPr>
          <p:cNvSpPr>
            <a:spLocks noGrp="1"/>
          </p:cNvSpPr>
          <p:nvPr>
            <p:ph type="title"/>
          </p:nvPr>
        </p:nvSpPr>
        <p:spPr>
          <a:xfrm>
            <a:off x="95639" y="597159"/>
            <a:ext cx="5351106" cy="1325563"/>
          </a:xfrm>
        </p:spPr>
        <p:txBody>
          <a:bodyPr>
            <a:normAutofit fontScale="90000"/>
          </a:bodyPr>
          <a:lstStyle/>
          <a:p>
            <a:r>
              <a:rPr lang="en-GB" dirty="0"/>
              <a:t>Analysis of the two Highest earning genre with significant Data.</a:t>
            </a:r>
          </a:p>
        </p:txBody>
      </p:sp>
      <p:pic>
        <p:nvPicPr>
          <p:cNvPr id="13" name="Picture 12" descr="Chart, scatter chart&#10;&#10;Description automatically generated">
            <a:extLst>
              <a:ext uri="{FF2B5EF4-FFF2-40B4-BE49-F238E27FC236}">
                <a16:creationId xmlns:a16="http://schemas.microsoft.com/office/drawing/2014/main" id="{C374D005-8164-8B58-429A-90DF10BDE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690" y="75619"/>
            <a:ext cx="5717333" cy="6083467"/>
          </a:xfrm>
          <a:prstGeom prst="rect">
            <a:avLst/>
          </a:prstGeom>
        </p:spPr>
      </p:pic>
      <p:sp>
        <p:nvSpPr>
          <p:cNvPr id="14" name="TextBox 13">
            <a:extLst>
              <a:ext uri="{FF2B5EF4-FFF2-40B4-BE49-F238E27FC236}">
                <a16:creationId xmlns:a16="http://schemas.microsoft.com/office/drawing/2014/main" id="{4B3F4CE6-6659-E545-6FD1-BED12C14F79E}"/>
              </a:ext>
            </a:extLst>
          </p:cNvPr>
          <p:cNvSpPr txBox="1"/>
          <p:nvPr/>
        </p:nvSpPr>
        <p:spPr>
          <a:xfrm>
            <a:off x="95639" y="2621903"/>
            <a:ext cx="5159828" cy="2862322"/>
          </a:xfrm>
          <a:prstGeom prst="rect">
            <a:avLst/>
          </a:prstGeom>
          <a:noFill/>
        </p:spPr>
        <p:txBody>
          <a:bodyPr wrap="square" rtlCol="0">
            <a:spAutoFit/>
          </a:bodyPr>
          <a:lstStyle/>
          <a:p>
            <a:r>
              <a:rPr lang="en-GB" dirty="0"/>
              <a:t>Here we have the plot of the Income of the animation movies plotted against dates for the latest five years we have 2015-2020.</a:t>
            </a:r>
          </a:p>
          <a:p>
            <a:endParaRPr lang="en-GB" dirty="0"/>
          </a:p>
          <a:p>
            <a:r>
              <a:rPr lang="en-GB" dirty="0"/>
              <a:t>As we can see that animation movies income doesn’t trend up or down over the years so the genre is stable choice.</a:t>
            </a:r>
          </a:p>
          <a:p>
            <a:endParaRPr lang="en-GB" dirty="0"/>
          </a:p>
          <a:p>
            <a:r>
              <a:rPr lang="en-GB" dirty="0"/>
              <a:t>On the next page you can see the same is true for the action genre.</a:t>
            </a:r>
          </a:p>
        </p:txBody>
      </p:sp>
    </p:spTree>
    <p:extLst>
      <p:ext uri="{BB962C8B-B14F-4D97-AF65-F5344CB8AC3E}">
        <p14:creationId xmlns:p14="http://schemas.microsoft.com/office/powerpoint/2010/main" val="3938851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BACCE070-B9EC-CC23-F8F3-140D168BE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34" y="164999"/>
            <a:ext cx="10498347" cy="5829416"/>
          </a:xfrm>
          <a:prstGeom prst="rect">
            <a:avLst/>
          </a:prstGeom>
        </p:spPr>
      </p:pic>
    </p:spTree>
    <p:extLst>
      <p:ext uri="{BB962C8B-B14F-4D97-AF65-F5344CB8AC3E}">
        <p14:creationId xmlns:p14="http://schemas.microsoft.com/office/powerpoint/2010/main" val="4148470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760BC-0474-D32D-DB34-013D36FCB200}"/>
              </a:ext>
            </a:extLst>
          </p:cNvPr>
          <p:cNvSpPr>
            <a:spLocks noGrp="1"/>
          </p:cNvSpPr>
          <p:nvPr>
            <p:ph type="title"/>
          </p:nvPr>
        </p:nvSpPr>
        <p:spPr>
          <a:xfrm>
            <a:off x="119743" y="187843"/>
            <a:ext cx="6187751" cy="1325563"/>
          </a:xfrm>
        </p:spPr>
        <p:txBody>
          <a:bodyPr>
            <a:normAutofit fontScale="90000"/>
          </a:bodyPr>
          <a:lstStyle/>
          <a:p>
            <a:r>
              <a:rPr lang="en-GB" dirty="0"/>
              <a:t>Animation Average Income of Sub genres during 2015-2020</a:t>
            </a:r>
          </a:p>
        </p:txBody>
      </p:sp>
      <p:pic>
        <p:nvPicPr>
          <p:cNvPr id="5" name="Content Placeholder 4" descr="Chart, bar chart&#10;&#10;Description automatically generated">
            <a:extLst>
              <a:ext uri="{FF2B5EF4-FFF2-40B4-BE49-F238E27FC236}">
                <a16:creationId xmlns:a16="http://schemas.microsoft.com/office/drawing/2014/main" id="{400E7268-11C3-9C1C-6852-281BE1B6F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43" y="1007211"/>
            <a:ext cx="8668774" cy="5259705"/>
          </a:xfrm>
        </p:spPr>
      </p:pic>
      <p:sp>
        <p:nvSpPr>
          <p:cNvPr id="6" name="TextBox 5">
            <a:extLst>
              <a:ext uri="{FF2B5EF4-FFF2-40B4-BE49-F238E27FC236}">
                <a16:creationId xmlns:a16="http://schemas.microsoft.com/office/drawing/2014/main" id="{B83E8CBD-3F96-C1DF-F7C5-79881111721E}"/>
              </a:ext>
            </a:extLst>
          </p:cNvPr>
          <p:cNvSpPr txBox="1"/>
          <p:nvPr/>
        </p:nvSpPr>
        <p:spPr>
          <a:xfrm>
            <a:off x="9088017" y="1513406"/>
            <a:ext cx="2640563" cy="4247317"/>
          </a:xfrm>
          <a:prstGeom prst="rect">
            <a:avLst/>
          </a:prstGeom>
          <a:noFill/>
        </p:spPr>
        <p:txBody>
          <a:bodyPr wrap="square" rtlCol="0">
            <a:spAutoFit/>
          </a:bodyPr>
          <a:lstStyle/>
          <a:p>
            <a:r>
              <a:rPr lang="en-GB" dirty="0"/>
              <a:t>In this we see which animation movies have the highest average income based on there sub genres.</a:t>
            </a:r>
          </a:p>
          <a:p>
            <a:endParaRPr lang="en-GB" dirty="0"/>
          </a:p>
          <a:p>
            <a:r>
              <a:rPr lang="en-GB" dirty="0"/>
              <a:t>We can see that Animation movies with the family and adventure sub categories do very.</a:t>
            </a:r>
          </a:p>
          <a:p>
            <a:endParaRPr lang="en-GB" dirty="0"/>
          </a:p>
          <a:p>
            <a:r>
              <a:rPr lang="en-GB" dirty="0"/>
              <a:t>While action crime animation movies do very poorly based the data we have.</a:t>
            </a:r>
          </a:p>
        </p:txBody>
      </p:sp>
    </p:spTree>
    <p:extLst>
      <p:ext uri="{BB962C8B-B14F-4D97-AF65-F5344CB8AC3E}">
        <p14:creationId xmlns:p14="http://schemas.microsoft.com/office/powerpoint/2010/main" val="2254971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E63F-B7F0-7BB5-B22E-EE6743A5A8F5}"/>
              </a:ext>
            </a:extLst>
          </p:cNvPr>
          <p:cNvSpPr>
            <a:spLocks noGrp="1"/>
          </p:cNvSpPr>
          <p:nvPr>
            <p:ph type="title"/>
          </p:nvPr>
        </p:nvSpPr>
        <p:spPr>
          <a:xfrm>
            <a:off x="239835" y="153457"/>
            <a:ext cx="10515600" cy="1325563"/>
          </a:xfrm>
        </p:spPr>
        <p:txBody>
          <a:bodyPr/>
          <a:lstStyle/>
          <a:p>
            <a:r>
              <a:rPr lang="en-GB" dirty="0"/>
              <a:t>Action Movies and there sub genres Average income 2015-2020.</a:t>
            </a:r>
          </a:p>
        </p:txBody>
      </p:sp>
      <p:pic>
        <p:nvPicPr>
          <p:cNvPr id="5" name="Content Placeholder 4" descr="Chart, histogram&#10;&#10;Description automatically generated">
            <a:extLst>
              <a:ext uri="{FF2B5EF4-FFF2-40B4-BE49-F238E27FC236}">
                <a16:creationId xmlns:a16="http://schemas.microsoft.com/office/drawing/2014/main" id="{870D1188-D2AA-2424-CD78-DBCF2EB51B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71" y="1121345"/>
            <a:ext cx="8334997" cy="5013855"/>
          </a:xfrm>
        </p:spPr>
      </p:pic>
      <p:sp>
        <p:nvSpPr>
          <p:cNvPr id="6" name="TextBox 5">
            <a:extLst>
              <a:ext uri="{FF2B5EF4-FFF2-40B4-BE49-F238E27FC236}">
                <a16:creationId xmlns:a16="http://schemas.microsoft.com/office/drawing/2014/main" id="{A6A653BE-61C0-E6ED-0492-9DADCFF71AE9}"/>
              </a:ext>
            </a:extLst>
          </p:cNvPr>
          <p:cNvSpPr txBox="1"/>
          <p:nvPr/>
        </p:nvSpPr>
        <p:spPr>
          <a:xfrm>
            <a:off x="9096997" y="1194909"/>
            <a:ext cx="2855168" cy="5078313"/>
          </a:xfrm>
          <a:prstGeom prst="rect">
            <a:avLst/>
          </a:prstGeom>
          <a:noFill/>
        </p:spPr>
        <p:txBody>
          <a:bodyPr wrap="square" rtlCol="0">
            <a:spAutoFit/>
          </a:bodyPr>
          <a:lstStyle/>
          <a:p>
            <a:r>
              <a:rPr lang="en-GB" dirty="0"/>
              <a:t>Here we see action movies with the sub genres and we see that action movies only really produce high incomes with certain sub genres for the last five years.</a:t>
            </a:r>
          </a:p>
          <a:p>
            <a:endParaRPr lang="en-GB" dirty="0"/>
          </a:p>
          <a:p>
            <a:r>
              <a:rPr lang="en-GB" dirty="0"/>
              <a:t>So the average income for Action genre is being held up by only several sub genre combinations and there are many you should steer away from.</a:t>
            </a:r>
          </a:p>
          <a:p>
            <a:endParaRPr lang="en-GB" dirty="0"/>
          </a:p>
          <a:p>
            <a:r>
              <a:rPr lang="en-GB" dirty="0"/>
              <a:t>The stand out combination to go for is action, adventure, sci-fi</a:t>
            </a:r>
          </a:p>
          <a:p>
            <a:endParaRPr lang="en-GB" dirty="0"/>
          </a:p>
        </p:txBody>
      </p:sp>
    </p:spTree>
    <p:extLst>
      <p:ext uri="{BB962C8B-B14F-4D97-AF65-F5344CB8AC3E}">
        <p14:creationId xmlns:p14="http://schemas.microsoft.com/office/powerpoint/2010/main" val="3126817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9142-C838-5CDA-B585-DB479A5BEA1F}"/>
              </a:ext>
            </a:extLst>
          </p:cNvPr>
          <p:cNvSpPr>
            <a:spLocks noGrp="1"/>
          </p:cNvSpPr>
          <p:nvPr>
            <p:ph type="title"/>
          </p:nvPr>
        </p:nvSpPr>
        <p:spPr>
          <a:xfrm>
            <a:off x="0" y="66545"/>
            <a:ext cx="10515600" cy="1325563"/>
          </a:xfrm>
        </p:spPr>
        <p:txBody>
          <a:bodyPr/>
          <a:lstStyle/>
          <a:p>
            <a:r>
              <a:rPr lang="en-GB" dirty="0"/>
              <a:t>Analysis genre and sub-genre 2015-2020</a:t>
            </a:r>
          </a:p>
        </p:txBody>
      </p:sp>
      <p:pic>
        <p:nvPicPr>
          <p:cNvPr id="5" name="Content Placeholder 4" descr="Chart, histogram&#10;&#10;Description automatically generated">
            <a:extLst>
              <a:ext uri="{FF2B5EF4-FFF2-40B4-BE49-F238E27FC236}">
                <a16:creationId xmlns:a16="http://schemas.microsoft.com/office/drawing/2014/main" id="{2E96C786-F3DB-1DB3-FC57-5C0D5D66CC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29326"/>
            <a:ext cx="9740398" cy="5495730"/>
          </a:xfrm>
        </p:spPr>
      </p:pic>
      <p:sp>
        <p:nvSpPr>
          <p:cNvPr id="6" name="TextBox 5">
            <a:extLst>
              <a:ext uri="{FF2B5EF4-FFF2-40B4-BE49-F238E27FC236}">
                <a16:creationId xmlns:a16="http://schemas.microsoft.com/office/drawing/2014/main" id="{486267CC-9F04-C663-17C7-C2697ECA0DF8}"/>
              </a:ext>
            </a:extLst>
          </p:cNvPr>
          <p:cNvSpPr txBox="1"/>
          <p:nvPr/>
        </p:nvSpPr>
        <p:spPr>
          <a:xfrm>
            <a:off x="9937118" y="729326"/>
            <a:ext cx="1932166" cy="5355312"/>
          </a:xfrm>
          <a:prstGeom prst="rect">
            <a:avLst/>
          </a:prstGeom>
          <a:noFill/>
        </p:spPr>
        <p:txBody>
          <a:bodyPr wrap="square" rtlCol="0">
            <a:spAutoFit/>
          </a:bodyPr>
          <a:lstStyle/>
          <a:p>
            <a:r>
              <a:rPr lang="en-GB" dirty="0"/>
              <a:t>I decided to analysis the last five years and see if any other genres had high average sub genre earners and where being held back by other underperforming sub genres.</a:t>
            </a:r>
          </a:p>
          <a:p>
            <a:endParaRPr lang="en-GB" dirty="0"/>
          </a:p>
          <a:p>
            <a:r>
              <a:rPr lang="en-GB" dirty="0"/>
              <a:t>You can see some drama and biography movies and similar averages to some of the top genres lower earning sub genres.</a:t>
            </a:r>
          </a:p>
        </p:txBody>
      </p:sp>
    </p:spTree>
    <p:extLst>
      <p:ext uri="{BB962C8B-B14F-4D97-AF65-F5344CB8AC3E}">
        <p14:creationId xmlns:p14="http://schemas.microsoft.com/office/powerpoint/2010/main" val="43951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FB1F-F363-8BA8-804D-ED74414337DF}"/>
              </a:ext>
            </a:extLst>
          </p:cNvPr>
          <p:cNvSpPr>
            <a:spLocks noGrp="1"/>
          </p:cNvSpPr>
          <p:nvPr>
            <p:ph type="title"/>
          </p:nvPr>
        </p:nvSpPr>
        <p:spPr>
          <a:xfrm>
            <a:off x="133525" y="121845"/>
            <a:ext cx="4589853" cy="1325563"/>
          </a:xfrm>
        </p:spPr>
        <p:txBody>
          <a:bodyPr/>
          <a:lstStyle/>
          <a:p>
            <a:r>
              <a:rPr lang="en-GB" dirty="0"/>
              <a:t>Budget vs Gross Income</a:t>
            </a:r>
          </a:p>
        </p:txBody>
      </p:sp>
      <p:pic>
        <p:nvPicPr>
          <p:cNvPr id="5" name="Picture 4" descr="Chart, scatter chart&#10;&#10;Description automatically generated">
            <a:extLst>
              <a:ext uri="{FF2B5EF4-FFF2-40B4-BE49-F238E27FC236}">
                <a16:creationId xmlns:a16="http://schemas.microsoft.com/office/drawing/2014/main" id="{E3C350C9-21CC-04C9-C2B3-17C667C96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3378" y="0"/>
            <a:ext cx="6944018" cy="6858000"/>
          </a:xfrm>
          <a:prstGeom prst="rect">
            <a:avLst/>
          </a:prstGeom>
        </p:spPr>
      </p:pic>
      <p:sp>
        <p:nvSpPr>
          <p:cNvPr id="6" name="TextBox 5">
            <a:extLst>
              <a:ext uri="{FF2B5EF4-FFF2-40B4-BE49-F238E27FC236}">
                <a16:creationId xmlns:a16="http://schemas.microsoft.com/office/drawing/2014/main" id="{7770F198-9156-E8F2-2DB6-4C47FDC2F805}"/>
              </a:ext>
            </a:extLst>
          </p:cNvPr>
          <p:cNvSpPr txBox="1"/>
          <p:nvPr/>
        </p:nvSpPr>
        <p:spPr>
          <a:xfrm>
            <a:off x="133525" y="1772816"/>
            <a:ext cx="4037259" cy="4524315"/>
          </a:xfrm>
          <a:prstGeom prst="rect">
            <a:avLst/>
          </a:prstGeom>
          <a:noFill/>
        </p:spPr>
        <p:txBody>
          <a:bodyPr wrap="square" rtlCol="0">
            <a:spAutoFit/>
          </a:bodyPr>
          <a:lstStyle/>
          <a:p>
            <a:r>
              <a:rPr lang="en-GB" dirty="0"/>
              <a:t>Here I plotted Budget against the Gross Income to see the correlation.</a:t>
            </a:r>
          </a:p>
          <a:p>
            <a:endParaRPr lang="en-GB" dirty="0"/>
          </a:p>
          <a:p>
            <a:r>
              <a:rPr lang="en-GB" dirty="0"/>
              <a:t>As we can see there is definitely a correlation between higher budgets and higher gross income.</a:t>
            </a:r>
          </a:p>
          <a:p>
            <a:endParaRPr lang="en-GB" dirty="0"/>
          </a:p>
          <a:p>
            <a:r>
              <a:rPr lang="en-GB" dirty="0"/>
              <a:t>However once you get to the higher budgets this relation of income to budget becomes much less certain. </a:t>
            </a:r>
          </a:p>
          <a:p>
            <a:endParaRPr lang="en-GB" dirty="0"/>
          </a:p>
          <a:p>
            <a:r>
              <a:rPr lang="en-GB" dirty="0"/>
              <a:t>This means lower budget movies are more likely to make what you think they will but won’t make much above that unlike higher budget movies which are more risky but offer a greater reward.</a:t>
            </a:r>
          </a:p>
        </p:txBody>
      </p:sp>
    </p:spTree>
    <p:extLst>
      <p:ext uri="{BB962C8B-B14F-4D97-AF65-F5344CB8AC3E}">
        <p14:creationId xmlns:p14="http://schemas.microsoft.com/office/powerpoint/2010/main" val="31799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167D-44E3-F86A-BF6E-3DB13D9AE936}"/>
              </a:ext>
            </a:extLst>
          </p:cNvPr>
          <p:cNvSpPr>
            <a:spLocks noGrp="1"/>
          </p:cNvSpPr>
          <p:nvPr>
            <p:ph type="title"/>
          </p:nvPr>
        </p:nvSpPr>
        <p:spPr>
          <a:xfrm>
            <a:off x="82419" y="141190"/>
            <a:ext cx="6766250" cy="1325563"/>
          </a:xfrm>
        </p:spPr>
        <p:txBody>
          <a:bodyPr/>
          <a:lstStyle/>
          <a:p>
            <a:r>
              <a:rPr lang="en-GB" dirty="0"/>
              <a:t>Gross income last five years</a:t>
            </a:r>
          </a:p>
        </p:txBody>
      </p:sp>
      <p:pic>
        <p:nvPicPr>
          <p:cNvPr id="5" name="Picture 4" descr="Chart, line chart, scatter chart&#10;&#10;Description automatically generated">
            <a:extLst>
              <a:ext uri="{FF2B5EF4-FFF2-40B4-BE49-F238E27FC236}">
                <a16:creationId xmlns:a16="http://schemas.microsoft.com/office/drawing/2014/main" id="{4C829F7E-5914-D862-755A-AF1B6AC06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8" y="1466753"/>
            <a:ext cx="9397483" cy="4823558"/>
          </a:xfrm>
          <a:prstGeom prst="rect">
            <a:avLst/>
          </a:prstGeom>
        </p:spPr>
      </p:pic>
      <p:sp>
        <p:nvSpPr>
          <p:cNvPr id="6" name="TextBox 5">
            <a:extLst>
              <a:ext uri="{FF2B5EF4-FFF2-40B4-BE49-F238E27FC236}">
                <a16:creationId xmlns:a16="http://schemas.microsoft.com/office/drawing/2014/main" id="{B3B19B95-8C46-4071-77AA-A8FCD9EDFB0C}"/>
              </a:ext>
            </a:extLst>
          </p:cNvPr>
          <p:cNvSpPr txBox="1"/>
          <p:nvPr/>
        </p:nvSpPr>
        <p:spPr>
          <a:xfrm>
            <a:off x="9685176" y="1477400"/>
            <a:ext cx="1987420" cy="3693319"/>
          </a:xfrm>
          <a:prstGeom prst="rect">
            <a:avLst/>
          </a:prstGeom>
          <a:noFill/>
        </p:spPr>
        <p:txBody>
          <a:bodyPr wrap="square" rtlCol="0">
            <a:spAutoFit/>
          </a:bodyPr>
          <a:lstStyle/>
          <a:p>
            <a:r>
              <a:rPr lang="en-GB" dirty="0"/>
              <a:t>As we can see movie Gross incomes have remained stable during the latest years of 2015-2019</a:t>
            </a:r>
          </a:p>
          <a:p>
            <a:endParaRPr lang="en-GB" dirty="0"/>
          </a:p>
          <a:p>
            <a:r>
              <a:rPr lang="en-GB" dirty="0"/>
              <a:t>Though less movies to go by in the 2020 which is probably due to covid. So we can’t be entirely </a:t>
            </a:r>
            <a:r>
              <a:rPr lang="en-GB" dirty="0" err="1"/>
              <a:t>certian</a:t>
            </a:r>
            <a:endParaRPr lang="en-GB" dirty="0"/>
          </a:p>
        </p:txBody>
      </p:sp>
    </p:spTree>
    <p:extLst>
      <p:ext uri="{BB962C8B-B14F-4D97-AF65-F5344CB8AC3E}">
        <p14:creationId xmlns:p14="http://schemas.microsoft.com/office/powerpoint/2010/main" val="1257968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4DF5C-0741-0008-3A6C-B6868D23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6732" y="1184896"/>
            <a:ext cx="5621396" cy="5621396"/>
          </a:xfrm>
          <a:prstGeom prst="rect">
            <a:avLst/>
          </a:prstGeom>
        </p:spPr>
      </p:pic>
      <p:sp>
        <p:nvSpPr>
          <p:cNvPr id="6" name="TextBox 5">
            <a:extLst>
              <a:ext uri="{FF2B5EF4-FFF2-40B4-BE49-F238E27FC236}">
                <a16:creationId xmlns:a16="http://schemas.microsoft.com/office/drawing/2014/main" id="{6E3A35D5-78A3-CE1D-DA7A-F1E215D24CB1}"/>
              </a:ext>
            </a:extLst>
          </p:cNvPr>
          <p:cNvSpPr txBox="1"/>
          <p:nvPr/>
        </p:nvSpPr>
        <p:spPr>
          <a:xfrm flipH="1">
            <a:off x="0" y="3312544"/>
            <a:ext cx="4126880" cy="2793072"/>
          </a:xfrm>
          <a:prstGeom prst="rect">
            <a:avLst/>
          </a:prstGeom>
          <a:noFill/>
        </p:spPr>
        <p:txBody>
          <a:bodyPr wrap="square" rtlCol="0">
            <a:spAutoFit/>
          </a:bodyPr>
          <a:lstStyle/>
          <a:p>
            <a:endParaRPr lang="en-GB" dirty="0"/>
          </a:p>
          <a:p>
            <a:pPr marL="171450" indent="-171450">
              <a:buFont typeface="Arial" panose="020B0604020202020204" pitchFamily="34" charset="0"/>
              <a:buChar char="•"/>
            </a:pPr>
            <a:r>
              <a:rPr lang="en-GB" sz="1050" b="0" i="0" dirty="0">
                <a:solidFill>
                  <a:srgbClr val="000000"/>
                </a:solidFill>
                <a:effectLst/>
                <a:latin typeface="Helvetica Neue"/>
              </a:rPr>
              <a:t>The figure shows for years before 2005, the runtime for </a:t>
            </a:r>
            <a:r>
              <a:rPr lang="en-GB" sz="1050" b="0" i="0" dirty="0">
                <a:solidFill>
                  <a:srgbClr val="000000"/>
                </a:solidFill>
                <a:effectLst/>
              </a:rPr>
              <a:t>movies</a:t>
            </a:r>
            <a:r>
              <a:rPr lang="en-GB" sz="1050" b="0" i="0" dirty="0">
                <a:solidFill>
                  <a:srgbClr val="000000"/>
                </a:solidFill>
                <a:effectLst/>
                <a:latin typeface="Helvetica Neue"/>
              </a:rPr>
              <a:t> was between 80 and 110 minutes, with the average vote between 4.8 and 7.6. Very few movies had a runtime outside that range, and their average vote is slightly over 6.</a:t>
            </a:r>
          </a:p>
          <a:p>
            <a:pPr marL="171450" indent="-171450">
              <a:buFont typeface="Arial" panose="020B0604020202020204" pitchFamily="34" charset="0"/>
              <a:buChar char="•"/>
            </a:pPr>
            <a:endParaRPr lang="en-GB" sz="1050" dirty="0">
              <a:solidFill>
                <a:srgbClr val="000000"/>
              </a:solidFill>
              <a:latin typeface="Helvetica Neue"/>
            </a:endParaRPr>
          </a:p>
          <a:p>
            <a:endParaRPr lang="en-GB" sz="1050" b="0" i="0" dirty="0">
              <a:solidFill>
                <a:srgbClr val="000000"/>
              </a:solidFill>
              <a:effectLst/>
              <a:latin typeface="Helvetica Neue"/>
            </a:endParaRPr>
          </a:p>
          <a:p>
            <a:pPr marL="171450" indent="-171450">
              <a:buFont typeface="Arial" panose="020B0604020202020204" pitchFamily="34" charset="0"/>
              <a:buChar char="•"/>
            </a:pPr>
            <a:r>
              <a:rPr lang="en-GB" sz="1050" b="0" i="0" dirty="0">
                <a:solidFill>
                  <a:srgbClr val="000000"/>
                </a:solidFill>
                <a:effectLst/>
                <a:latin typeface="Helvetica Neue"/>
              </a:rPr>
              <a:t>The data concentration change can be observed in the other three figures for both runtime and average vote. From 2005 to 2009, the data are more concentrated between 80 and 140 minutes for the runtime, with the average vote between 5 and 7.4. It is also possible to observe that more movies had a long runtime during those years with a relatively high average vote.</a:t>
            </a:r>
          </a:p>
          <a:p>
            <a:pPr marL="171450" indent="-171450">
              <a:buFont typeface="Arial" panose="020B0604020202020204" pitchFamily="34" charset="0"/>
              <a:buChar char="•"/>
            </a:pPr>
            <a:endParaRPr lang="en-GB" sz="1050" dirty="0">
              <a:solidFill>
                <a:srgbClr val="000000"/>
              </a:solidFill>
              <a:latin typeface="Helvetica Neue"/>
            </a:endParaRPr>
          </a:p>
          <a:p>
            <a:pPr marL="171450" indent="-171450">
              <a:buFont typeface="Arial" panose="020B0604020202020204" pitchFamily="34" charset="0"/>
              <a:buChar char="•"/>
            </a:pPr>
            <a:r>
              <a:rPr lang="en-GB" sz="1050" b="0" i="0" dirty="0">
                <a:solidFill>
                  <a:srgbClr val="000000"/>
                </a:solidFill>
                <a:effectLst/>
                <a:latin typeface="Helvetica Neue"/>
              </a:rPr>
              <a:t>The Dynamic is the same for 2010-2014 and 2015-2020. In which the visualizations show a different concentration of data.</a:t>
            </a:r>
            <a:endParaRPr lang="en-GB" sz="900" b="0" i="0" dirty="0">
              <a:solidFill>
                <a:srgbClr val="000000"/>
              </a:solidFill>
              <a:effectLst/>
              <a:latin typeface="Helvetica Neue"/>
            </a:endParaRPr>
          </a:p>
        </p:txBody>
      </p:sp>
      <p:sp>
        <p:nvSpPr>
          <p:cNvPr id="7" name="TextBox 6">
            <a:extLst>
              <a:ext uri="{FF2B5EF4-FFF2-40B4-BE49-F238E27FC236}">
                <a16:creationId xmlns:a16="http://schemas.microsoft.com/office/drawing/2014/main" id="{926F27AD-D74E-3F2B-D2DA-1C97F5614154}"/>
              </a:ext>
            </a:extLst>
          </p:cNvPr>
          <p:cNvSpPr txBox="1"/>
          <p:nvPr/>
        </p:nvSpPr>
        <p:spPr>
          <a:xfrm>
            <a:off x="149235" y="569343"/>
            <a:ext cx="6625087" cy="369332"/>
          </a:xfrm>
          <a:prstGeom prst="rect">
            <a:avLst/>
          </a:prstGeom>
          <a:noFill/>
        </p:spPr>
        <p:txBody>
          <a:bodyPr wrap="square" rtlCol="0">
            <a:spAutoFit/>
          </a:bodyPr>
          <a:lstStyle/>
          <a:p>
            <a:r>
              <a:rPr lang="en-GB" dirty="0"/>
              <a:t>Question 3: Does the runtime of the movie affect the public rating?</a:t>
            </a:r>
          </a:p>
        </p:txBody>
      </p:sp>
      <p:sp>
        <p:nvSpPr>
          <p:cNvPr id="8" name="TextBox 7">
            <a:extLst>
              <a:ext uri="{FF2B5EF4-FFF2-40B4-BE49-F238E27FC236}">
                <a16:creationId xmlns:a16="http://schemas.microsoft.com/office/drawing/2014/main" id="{EA2A1FB2-F761-0F1A-A793-188F949F8B23}"/>
              </a:ext>
            </a:extLst>
          </p:cNvPr>
          <p:cNvSpPr txBox="1"/>
          <p:nvPr/>
        </p:nvSpPr>
        <p:spPr>
          <a:xfrm>
            <a:off x="4986068" y="938675"/>
            <a:ext cx="4813540" cy="246221"/>
          </a:xfrm>
          <a:prstGeom prst="rect">
            <a:avLst/>
          </a:prstGeom>
          <a:noFill/>
        </p:spPr>
        <p:txBody>
          <a:bodyPr wrap="square" rtlCol="0">
            <a:spAutoFit/>
          </a:bodyPr>
          <a:lstStyle/>
          <a:p>
            <a:r>
              <a:rPr lang="en-GB" sz="1000" dirty="0"/>
              <a:t>Fig1.</a:t>
            </a:r>
            <a:r>
              <a:rPr lang="en-GB" sz="800" i="0" dirty="0">
                <a:solidFill>
                  <a:srgbClr val="000000"/>
                </a:solidFill>
                <a:effectLst/>
                <a:latin typeface="Helvetica Neue"/>
              </a:rPr>
              <a:t> </a:t>
            </a:r>
            <a:endParaRPr lang="en-GB" i="0" dirty="0">
              <a:solidFill>
                <a:srgbClr val="000000"/>
              </a:solidFill>
              <a:effectLst/>
              <a:latin typeface="Helvetica Neue"/>
            </a:endParaRPr>
          </a:p>
        </p:txBody>
      </p:sp>
    </p:spTree>
    <p:extLst>
      <p:ext uri="{BB962C8B-B14F-4D97-AF65-F5344CB8AC3E}">
        <p14:creationId xmlns:p14="http://schemas.microsoft.com/office/powerpoint/2010/main" val="2073792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2A5A3-0C76-1D5E-1EE1-59B373F27EE2}"/>
              </a:ext>
            </a:extLst>
          </p:cNvPr>
          <p:cNvSpPr txBox="1"/>
          <p:nvPr/>
        </p:nvSpPr>
        <p:spPr>
          <a:xfrm>
            <a:off x="983411" y="700466"/>
            <a:ext cx="6107502" cy="707886"/>
          </a:xfrm>
          <a:prstGeom prst="rect">
            <a:avLst/>
          </a:prstGeom>
          <a:noFill/>
        </p:spPr>
        <p:txBody>
          <a:bodyPr wrap="square" rtlCol="0">
            <a:spAutoFit/>
          </a:bodyPr>
          <a:lstStyle/>
          <a:p>
            <a:r>
              <a:rPr lang="en-GB" sz="4000" dirty="0"/>
              <a:t>Outline</a:t>
            </a:r>
          </a:p>
        </p:txBody>
      </p:sp>
      <p:sp>
        <p:nvSpPr>
          <p:cNvPr id="6" name="TextBox 5">
            <a:extLst>
              <a:ext uri="{FF2B5EF4-FFF2-40B4-BE49-F238E27FC236}">
                <a16:creationId xmlns:a16="http://schemas.microsoft.com/office/drawing/2014/main" id="{BDB7B029-8BB9-4AED-814D-FE81A9CB43C1}"/>
              </a:ext>
            </a:extLst>
          </p:cNvPr>
          <p:cNvSpPr txBox="1"/>
          <p:nvPr/>
        </p:nvSpPr>
        <p:spPr>
          <a:xfrm>
            <a:off x="1064213" y="2007566"/>
            <a:ext cx="9054572" cy="1477328"/>
          </a:xfrm>
          <a:prstGeom prst="rect">
            <a:avLst/>
          </a:prstGeom>
          <a:noFill/>
        </p:spPr>
        <p:txBody>
          <a:bodyPr wrap="square" rtlCol="0">
            <a:spAutoFit/>
          </a:bodyPr>
          <a:lstStyle/>
          <a:p>
            <a:r>
              <a:rPr lang="en-GB" dirty="0"/>
              <a:t>We will be analysing what makes films successful in the New Millennium Era/Period of films. Which are films produced in after the 1990’s. We will be analysing what makes films successful either ratings wise or profitability wise. This will make the data very useful for those just starting or want to be apart of the movie industry or even those who are in the movie industry. We will specifically be looking at USA movies with a world wide revenue approach</a:t>
            </a:r>
          </a:p>
        </p:txBody>
      </p:sp>
    </p:spTree>
    <p:extLst>
      <p:ext uri="{BB962C8B-B14F-4D97-AF65-F5344CB8AC3E}">
        <p14:creationId xmlns:p14="http://schemas.microsoft.com/office/powerpoint/2010/main" val="2339974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8CB739-4EF0-8F33-CB81-9CDB81D885A1}"/>
              </a:ext>
            </a:extLst>
          </p:cNvPr>
          <p:cNvSpPr txBox="1"/>
          <p:nvPr/>
        </p:nvSpPr>
        <p:spPr>
          <a:xfrm>
            <a:off x="86009" y="2024934"/>
            <a:ext cx="3424687" cy="4108817"/>
          </a:xfrm>
          <a:prstGeom prst="rect">
            <a:avLst/>
          </a:prstGeom>
          <a:noFill/>
        </p:spPr>
        <p:txBody>
          <a:bodyPr wrap="square" rtlCol="0">
            <a:spAutoFit/>
          </a:bodyPr>
          <a:lstStyle/>
          <a:p>
            <a:pPr algn="l"/>
            <a:r>
              <a:rPr lang="en-GB" sz="900" b="1" i="0" dirty="0">
                <a:solidFill>
                  <a:srgbClr val="000000"/>
                </a:solidFill>
                <a:effectLst/>
              </a:rPr>
              <a:t>determining the relationship between the average vote and the average runtime for genres in four ranges of year. </a:t>
            </a:r>
          </a:p>
          <a:p>
            <a:pPr algn="l"/>
            <a:endParaRPr lang="en-GB" sz="900" b="1" i="0" dirty="0">
              <a:solidFill>
                <a:srgbClr val="000000"/>
              </a:solidFill>
              <a:effectLst/>
            </a:endParaRPr>
          </a:p>
          <a:p>
            <a:pPr marL="171450" indent="-171450" algn="l">
              <a:buFont typeface="Arial" panose="020B0604020202020204" pitchFamily="34" charset="0"/>
              <a:buChar char="•"/>
            </a:pPr>
            <a:r>
              <a:rPr lang="en-GB" sz="900" b="0" i="0" dirty="0">
                <a:solidFill>
                  <a:srgbClr val="000000"/>
                </a:solidFill>
                <a:effectLst/>
              </a:rPr>
              <a:t>In the range 2000-2004, the regression line is decreasing, and the R-value is -0,133, which highlights the negative correlation between the average vote and the runtime. It can be observed that the data are far from the regression line.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r>
              <a:rPr lang="en-GB" sz="900" b="0" i="0" dirty="0">
                <a:solidFill>
                  <a:srgbClr val="000000"/>
                </a:solidFill>
                <a:effectLst/>
              </a:rPr>
              <a:t>On the contrary, the three other  ranges of year have a positive regression lines showing a positive dependence between the two values of the analysis as shown by the respective R-values. it is also shown that the intervals 2010-2014 and 2015-2020 have a R-value almost equal to 1 which shows an almost perfect linear correlation between the average vote and the average runtime.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endParaRPr lang="en-GB" sz="900" b="0" i="0" dirty="0">
              <a:solidFill>
                <a:srgbClr val="000000"/>
              </a:solidFill>
              <a:effectLst/>
            </a:endParaRPr>
          </a:p>
          <a:p>
            <a:pPr marL="171450" indent="-171450" algn="l">
              <a:buFont typeface="Arial" panose="020B0604020202020204" pitchFamily="34" charset="0"/>
              <a:buChar char="•"/>
            </a:pPr>
            <a:r>
              <a:rPr lang="en-GB" sz="900" b="0" i="0" dirty="0">
                <a:solidFill>
                  <a:srgbClr val="000000"/>
                </a:solidFill>
                <a:effectLst/>
              </a:rPr>
              <a:t>The range 2015-2020 has a R-value equal to 0.994 which shows the highest dependence of the average vote on the average runtime.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r>
              <a:rPr lang="en-GB" sz="900" b="0" i="0" dirty="0">
                <a:solidFill>
                  <a:srgbClr val="000000"/>
                </a:solidFill>
                <a:effectLst/>
              </a:rPr>
              <a:t>The observations show  that the data tend to cluster in a certain area around the regression line except for the figure with years between 2000 and 2004. in many cases an increase in the average length of the movie by genres has a direct proportionality with the average vote.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endParaRPr lang="en-GB" sz="900" b="0" i="0" dirty="0">
              <a:solidFill>
                <a:srgbClr val="000000"/>
              </a:solidFill>
              <a:effectLst/>
            </a:endParaRPr>
          </a:p>
          <a:p>
            <a:endParaRPr lang="en-GB" dirty="0"/>
          </a:p>
        </p:txBody>
      </p:sp>
      <p:pic>
        <p:nvPicPr>
          <p:cNvPr id="7" name="Picture 6" descr="Table&#10;&#10;Description automatically generated">
            <a:extLst>
              <a:ext uri="{FF2B5EF4-FFF2-40B4-BE49-F238E27FC236}">
                <a16:creationId xmlns:a16="http://schemas.microsoft.com/office/drawing/2014/main" id="{5A03F170-7D85-EC1C-67A1-BBAD50E0F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983" y="481714"/>
            <a:ext cx="2573668" cy="2779328"/>
          </a:xfrm>
          <a:prstGeom prst="rect">
            <a:avLst/>
          </a:prstGeom>
        </p:spPr>
      </p:pic>
      <p:pic>
        <p:nvPicPr>
          <p:cNvPr id="9" name="Picture 8" descr="Table&#10;&#10;Description automatically generated">
            <a:extLst>
              <a:ext uri="{FF2B5EF4-FFF2-40B4-BE49-F238E27FC236}">
                <a16:creationId xmlns:a16="http://schemas.microsoft.com/office/drawing/2014/main" id="{877E76A0-2F57-B866-7E16-34BB1D30F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612" y="3716536"/>
            <a:ext cx="2413982" cy="2784911"/>
          </a:xfrm>
          <a:prstGeom prst="rect">
            <a:avLst/>
          </a:prstGeom>
        </p:spPr>
      </p:pic>
      <p:pic>
        <p:nvPicPr>
          <p:cNvPr id="15" name="Picture 14" descr="Chart, scatter chart&#10;&#10;Description automatically generated">
            <a:extLst>
              <a:ext uri="{FF2B5EF4-FFF2-40B4-BE49-F238E27FC236}">
                <a16:creationId xmlns:a16="http://schemas.microsoft.com/office/drawing/2014/main" id="{890ACCA0-A76E-3880-93E2-4BA7039C1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704" y="402583"/>
            <a:ext cx="2324298" cy="1823983"/>
          </a:xfrm>
          <a:prstGeom prst="rect">
            <a:avLst/>
          </a:prstGeom>
        </p:spPr>
      </p:pic>
      <p:pic>
        <p:nvPicPr>
          <p:cNvPr id="17" name="Picture 16" descr="Chart, scatter chart&#10;&#10;Description automatically generated">
            <a:extLst>
              <a:ext uri="{FF2B5EF4-FFF2-40B4-BE49-F238E27FC236}">
                <a16:creationId xmlns:a16="http://schemas.microsoft.com/office/drawing/2014/main" id="{3CCC05F9-1F2D-23B8-3FB6-745616476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9055" y="402583"/>
            <a:ext cx="2361205" cy="1871535"/>
          </a:xfrm>
          <a:prstGeom prst="rect">
            <a:avLst/>
          </a:prstGeom>
        </p:spPr>
      </p:pic>
      <p:pic>
        <p:nvPicPr>
          <p:cNvPr id="19" name="Picture 18" descr="Chart, scatter chart&#10;&#10;Description automatically generated">
            <a:extLst>
              <a:ext uri="{FF2B5EF4-FFF2-40B4-BE49-F238E27FC236}">
                <a16:creationId xmlns:a16="http://schemas.microsoft.com/office/drawing/2014/main" id="{AF31B522-7AF4-C16F-01E8-1580CD0C6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8666" y="2487836"/>
            <a:ext cx="2413982" cy="1859139"/>
          </a:xfrm>
          <a:prstGeom prst="rect">
            <a:avLst/>
          </a:prstGeom>
        </p:spPr>
      </p:pic>
      <p:pic>
        <p:nvPicPr>
          <p:cNvPr id="21" name="Picture 20" descr="Chart, scatter chart&#10;&#10;Description automatically generated">
            <a:extLst>
              <a:ext uri="{FF2B5EF4-FFF2-40B4-BE49-F238E27FC236}">
                <a16:creationId xmlns:a16="http://schemas.microsoft.com/office/drawing/2014/main" id="{32F99B37-840E-E6D3-3462-5DFC3CD53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9055" y="2459660"/>
            <a:ext cx="2361204" cy="1887315"/>
          </a:xfrm>
          <a:prstGeom prst="rect">
            <a:avLst/>
          </a:prstGeom>
        </p:spPr>
      </p:pic>
      <p:sp>
        <p:nvSpPr>
          <p:cNvPr id="22" name="TextBox 21">
            <a:extLst>
              <a:ext uri="{FF2B5EF4-FFF2-40B4-BE49-F238E27FC236}">
                <a16:creationId xmlns:a16="http://schemas.microsoft.com/office/drawing/2014/main" id="{F1A3FD5F-9026-87A4-58F3-C22F0C3596C0}"/>
              </a:ext>
            </a:extLst>
          </p:cNvPr>
          <p:cNvSpPr txBox="1"/>
          <p:nvPr/>
        </p:nvSpPr>
        <p:spPr>
          <a:xfrm>
            <a:off x="3914310" y="3429000"/>
            <a:ext cx="2817691" cy="230832"/>
          </a:xfrm>
          <a:prstGeom prst="rect">
            <a:avLst/>
          </a:prstGeom>
          <a:noFill/>
        </p:spPr>
        <p:txBody>
          <a:bodyPr wrap="square" rtlCol="0">
            <a:spAutoFit/>
          </a:bodyPr>
          <a:lstStyle/>
          <a:p>
            <a:r>
              <a:rPr lang="en-GB" sz="900" dirty="0"/>
              <a:t>fig2. yearly range Average vote per movie genre</a:t>
            </a:r>
            <a:endParaRPr lang="en-GB" dirty="0"/>
          </a:p>
        </p:txBody>
      </p:sp>
      <p:sp>
        <p:nvSpPr>
          <p:cNvPr id="23" name="TextBox 22">
            <a:extLst>
              <a:ext uri="{FF2B5EF4-FFF2-40B4-BE49-F238E27FC236}">
                <a16:creationId xmlns:a16="http://schemas.microsoft.com/office/drawing/2014/main" id="{4037803E-362F-2A73-0C1A-C7C42266B0FA}"/>
              </a:ext>
            </a:extLst>
          </p:cNvPr>
          <p:cNvSpPr txBox="1"/>
          <p:nvPr/>
        </p:nvSpPr>
        <p:spPr>
          <a:xfrm>
            <a:off x="3689317" y="241137"/>
            <a:ext cx="2817691" cy="230832"/>
          </a:xfrm>
          <a:prstGeom prst="rect">
            <a:avLst/>
          </a:prstGeom>
          <a:noFill/>
        </p:spPr>
        <p:txBody>
          <a:bodyPr wrap="square" rtlCol="0">
            <a:spAutoFit/>
          </a:bodyPr>
          <a:lstStyle/>
          <a:p>
            <a:r>
              <a:rPr lang="en-GB" sz="900" dirty="0"/>
              <a:t>fig1. yearly range Average Runtime per </a:t>
            </a:r>
            <a:r>
              <a:rPr lang="en-GB" sz="800" dirty="0"/>
              <a:t>movie</a:t>
            </a:r>
            <a:r>
              <a:rPr lang="en-GB" sz="900" dirty="0"/>
              <a:t> genre</a:t>
            </a:r>
            <a:endParaRPr lang="en-GB" sz="1200" dirty="0"/>
          </a:p>
        </p:txBody>
      </p:sp>
      <p:pic>
        <p:nvPicPr>
          <p:cNvPr id="11" name="Picture 10" descr="Chart, scatter chart&#10;&#10;Description automatically generated">
            <a:extLst>
              <a:ext uri="{FF2B5EF4-FFF2-40B4-BE49-F238E27FC236}">
                <a16:creationId xmlns:a16="http://schemas.microsoft.com/office/drawing/2014/main" id="{4227FDC3-040B-EABC-D686-796EB17BD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5272" y="4780017"/>
            <a:ext cx="2512368" cy="1997331"/>
          </a:xfrm>
          <a:prstGeom prst="rect">
            <a:avLst/>
          </a:prstGeom>
        </p:spPr>
      </p:pic>
      <p:sp>
        <p:nvSpPr>
          <p:cNvPr id="2" name="TextBox 1">
            <a:extLst>
              <a:ext uri="{FF2B5EF4-FFF2-40B4-BE49-F238E27FC236}">
                <a16:creationId xmlns:a16="http://schemas.microsoft.com/office/drawing/2014/main" id="{DD239C01-63AC-88BD-E66E-CCAC58593E5C}"/>
              </a:ext>
            </a:extLst>
          </p:cNvPr>
          <p:cNvSpPr txBox="1"/>
          <p:nvPr/>
        </p:nvSpPr>
        <p:spPr>
          <a:xfrm>
            <a:off x="8385271" y="4399217"/>
            <a:ext cx="3464987" cy="369332"/>
          </a:xfrm>
          <a:prstGeom prst="rect">
            <a:avLst/>
          </a:prstGeom>
          <a:noFill/>
        </p:spPr>
        <p:txBody>
          <a:bodyPr wrap="square" rtlCol="0">
            <a:spAutoFit/>
          </a:bodyPr>
          <a:lstStyle/>
          <a:p>
            <a:r>
              <a:rPr lang="en-GB" sz="1000" dirty="0" err="1"/>
              <a:t>Avg</a:t>
            </a:r>
            <a:r>
              <a:rPr lang="en-GB" sz="1000" dirty="0"/>
              <a:t> vote vs </a:t>
            </a:r>
            <a:r>
              <a:rPr lang="en-GB" sz="1000" dirty="0" err="1"/>
              <a:t>Avg</a:t>
            </a:r>
            <a:r>
              <a:rPr lang="en-GB" sz="1000" dirty="0"/>
              <a:t> Run Time</a:t>
            </a:r>
            <a:r>
              <a:rPr lang="en-GB" dirty="0"/>
              <a:t> </a:t>
            </a:r>
            <a:r>
              <a:rPr lang="en-GB" sz="900" dirty="0"/>
              <a:t>2000 - 2020</a:t>
            </a:r>
            <a:endParaRPr lang="en-GB" dirty="0"/>
          </a:p>
        </p:txBody>
      </p:sp>
    </p:spTree>
    <p:extLst>
      <p:ext uri="{BB962C8B-B14F-4D97-AF65-F5344CB8AC3E}">
        <p14:creationId xmlns:p14="http://schemas.microsoft.com/office/powerpoint/2010/main" val="141265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18464493-03B4-9CE5-BF01-497687A9A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1" y="2324153"/>
            <a:ext cx="6586303" cy="4390869"/>
          </a:xfrm>
          <a:prstGeom prst="rect">
            <a:avLst/>
          </a:prstGeom>
        </p:spPr>
      </p:pic>
      <p:sp>
        <p:nvSpPr>
          <p:cNvPr id="8" name="TextBox 7">
            <a:extLst>
              <a:ext uri="{FF2B5EF4-FFF2-40B4-BE49-F238E27FC236}">
                <a16:creationId xmlns:a16="http://schemas.microsoft.com/office/drawing/2014/main" id="{F6C05CFD-2117-6AED-6CF1-71B488C626FF}"/>
              </a:ext>
            </a:extLst>
          </p:cNvPr>
          <p:cNvSpPr txBox="1"/>
          <p:nvPr/>
        </p:nvSpPr>
        <p:spPr>
          <a:xfrm>
            <a:off x="100033" y="247346"/>
            <a:ext cx="8983581" cy="369332"/>
          </a:xfrm>
          <a:prstGeom prst="rect">
            <a:avLst/>
          </a:prstGeom>
          <a:noFill/>
        </p:spPr>
        <p:txBody>
          <a:bodyPr wrap="square" rtlCol="0">
            <a:spAutoFit/>
          </a:bodyPr>
          <a:lstStyle/>
          <a:p>
            <a:r>
              <a:rPr lang="en-GB" dirty="0"/>
              <a:t>- question(4) Does the genre of a movie determine or affects its public rating and runtime?</a:t>
            </a:r>
          </a:p>
        </p:txBody>
      </p:sp>
      <p:sp>
        <p:nvSpPr>
          <p:cNvPr id="10" name="TextBox 9">
            <a:extLst>
              <a:ext uri="{FF2B5EF4-FFF2-40B4-BE49-F238E27FC236}">
                <a16:creationId xmlns:a16="http://schemas.microsoft.com/office/drawing/2014/main" id="{7AEB2F33-1E1A-4C7A-64A6-F737227D2FBC}"/>
              </a:ext>
            </a:extLst>
          </p:cNvPr>
          <p:cNvSpPr txBox="1"/>
          <p:nvPr/>
        </p:nvSpPr>
        <p:spPr>
          <a:xfrm>
            <a:off x="830625" y="2324153"/>
            <a:ext cx="4267586" cy="215444"/>
          </a:xfrm>
          <a:prstGeom prst="rect">
            <a:avLst/>
          </a:prstGeom>
          <a:noFill/>
        </p:spPr>
        <p:txBody>
          <a:bodyPr wrap="square" rtlCol="0">
            <a:spAutoFit/>
          </a:bodyPr>
          <a:lstStyle/>
          <a:p>
            <a:r>
              <a:rPr lang="en-GB" sz="800" i="0" dirty="0">
                <a:solidFill>
                  <a:srgbClr val="000000"/>
                </a:solidFill>
                <a:effectLst/>
              </a:rPr>
              <a:t>Fig3. The worldwide gross incomes in billion per genre in the twenty years time frame</a:t>
            </a:r>
            <a:endParaRPr lang="en-GB" sz="900" i="0" dirty="0">
              <a:solidFill>
                <a:srgbClr val="000000"/>
              </a:solidFill>
              <a:effectLst/>
            </a:endParaRPr>
          </a:p>
        </p:txBody>
      </p:sp>
      <p:sp>
        <p:nvSpPr>
          <p:cNvPr id="11" name="TextBox 10">
            <a:extLst>
              <a:ext uri="{FF2B5EF4-FFF2-40B4-BE49-F238E27FC236}">
                <a16:creationId xmlns:a16="http://schemas.microsoft.com/office/drawing/2014/main" id="{20FFF5A8-4E3A-F763-9BEF-BDBF9A9F10E4}"/>
              </a:ext>
            </a:extLst>
          </p:cNvPr>
          <p:cNvSpPr txBox="1"/>
          <p:nvPr/>
        </p:nvSpPr>
        <p:spPr>
          <a:xfrm>
            <a:off x="6776084" y="2220777"/>
            <a:ext cx="5317355" cy="1754326"/>
          </a:xfrm>
          <a:prstGeom prst="rect">
            <a:avLst/>
          </a:prstGeom>
          <a:noFill/>
        </p:spPr>
        <p:txBody>
          <a:bodyPr wrap="square" rtlCol="0">
            <a:spAutoFit/>
          </a:bodyPr>
          <a:lstStyle/>
          <a:p>
            <a:pPr marL="171450" indent="-171450">
              <a:buFont typeface="Arial" panose="020B0604020202020204" pitchFamily="34" charset="0"/>
              <a:buChar char="•"/>
            </a:pPr>
            <a:r>
              <a:rPr lang="en-GB" b="0" i="0" dirty="0">
                <a:solidFill>
                  <a:srgbClr val="000000"/>
                </a:solidFill>
                <a:effectLst/>
              </a:rPr>
              <a:t>From the bar chart, Action movie has the highest worldwide gross income with more than 91 billion dollars, followed by animation with 49 billion dollars and comedy with 41 billion dollars. In comparison, music has the lowest worldwide gross income, with only a gross income of almost 8 million.</a:t>
            </a:r>
            <a:endParaRPr lang="en-GB" sz="1400" b="0" i="0" dirty="0">
              <a:solidFill>
                <a:srgbClr val="000000"/>
              </a:solidFill>
              <a:effectLst/>
            </a:endParaRPr>
          </a:p>
        </p:txBody>
      </p:sp>
      <p:sp>
        <p:nvSpPr>
          <p:cNvPr id="19" name="TextBox 18">
            <a:extLst>
              <a:ext uri="{FF2B5EF4-FFF2-40B4-BE49-F238E27FC236}">
                <a16:creationId xmlns:a16="http://schemas.microsoft.com/office/drawing/2014/main" id="{A9D53062-D9F9-1115-78E4-98C3467D954A}"/>
              </a:ext>
            </a:extLst>
          </p:cNvPr>
          <p:cNvSpPr txBox="1"/>
          <p:nvPr/>
        </p:nvSpPr>
        <p:spPr>
          <a:xfrm>
            <a:off x="976942" y="749637"/>
            <a:ext cx="6094562" cy="523220"/>
          </a:xfrm>
          <a:prstGeom prst="rect">
            <a:avLst/>
          </a:prstGeom>
          <a:noFill/>
        </p:spPr>
        <p:txBody>
          <a:bodyPr wrap="square">
            <a:spAutoFit/>
          </a:bodyPr>
          <a:lstStyle/>
          <a:p>
            <a:pPr marL="285750" indent="-285750">
              <a:buFont typeface="Arial" panose="020B0604020202020204" pitchFamily="34" charset="0"/>
              <a:buChar char="•"/>
            </a:pPr>
            <a:r>
              <a:rPr lang="en-GB" sz="1400" i="0" dirty="0">
                <a:solidFill>
                  <a:srgbClr val="000000"/>
                </a:solidFill>
                <a:effectLst/>
              </a:rPr>
              <a:t>Determine the worldwide gross incomes per genre in the twenty years time frame and</a:t>
            </a:r>
            <a:endParaRPr lang="en-GB" dirty="0"/>
          </a:p>
        </p:txBody>
      </p:sp>
    </p:spTree>
    <p:extLst>
      <p:ext uri="{BB962C8B-B14F-4D97-AF65-F5344CB8AC3E}">
        <p14:creationId xmlns:p14="http://schemas.microsoft.com/office/powerpoint/2010/main" val="77552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38E43BA-98E3-7C4A-3EC1-3F0D49A8F28C}"/>
              </a:ext>
            </a:extLst>
          </p:cNvPr>
          <p:cNvSpPr txBox="1"/>
          <p:nvPr/>
        </p:nvSpPr>
        <p:spPr>
          <a:xfrm>
            <a:off x="8935" y="4017622"/>
            <a:ext cx="3953434" cy="616283"/>
          </a:xfrm>
          <a:prstGeom prst="rect">
            <a:avLst/>
          </a:prstGeom>
        </p:spPr>
        <p:txBody>
          <a:bodyPr vert="horz" lIns="91440" tIns="45720" rIns="91440" bIns="45720" rtlCol="0">
            <a:normAutofit/>
          </a:bodyPr>
          <a:lstStyle/>
          <a:p>
            <a:pPr marL="285750" indent="-285750">
              <a:lnSpc>
                <a:spcPct val="90000"/>
              </a:lnSpc>
              <a:spcAft>
                <a:spcPts val="600"/>
              </a:spcAft>
              <a:buFont typeface="Arial" panose="020B0604020202020204" pitchFamily="34" charset="0"/>
              <a:buChar char="•"/>
            </a:pPr>
            <a:endParaRPr lang="en-US" sz="1400" b="0" i="0" dirty="0">
              <a:effectLst/>
            </a:endParaRPr>
          </a:p>
          <a:p>
            <a:pPr indent="-228600">
              <a:lnSpc>
                <a:spcPct val="90000"/>
              </a:lnSpc>
              <a:spcAft>
                <a:spcPts val="600"/>
              </a:spcAft>
              <a:buFont typeface="Arial" panose="020B0604020202020204" pitchFamily="34" charset="0"/>
              <a:buChar char="•"/>
            </a:pPr>
            <a:endParaRPr lang="en-US" sz="2000" dirty="0"/>
          </a:p>
        </p:txBody>
      </p:sp>
      <p:pic>
        <p:nvPicPr>
          <p:cNvPr id="3" name="Picture 2" descr="Chart, bar chart, histogram&#10;&#10;Description automatically generated">
            <a:extLst>
              <a:ext uri="{FF2B5EF4-FFF2-40B4-BE49-F238E27FC236}">
                <a16:creationId xmlns:a16="http://schemas.microsoft.com/office/drawing/2014/main" id="{0EEC6345-7B58-B8EC-0B40-A64CC4CF8155}"/>
              </a:ext>
            </a:extLst>
          </p:cNvPr>
          <p:cNvPicPr>
            <a:picLocks noChangeAspect="1"/>
          </p:cNvPicPr>
          <p:nvPr/>
        </p:nvPicPr>
        <p:blipFill rotWithShape="1">
          <a:blip r:embed="rId2">
            <a:extLst>
              <a:ext uri="{28A0092B-C50C-407E-A947-70E740481C1C}">
                <a14:useLocalDpi xmlns:a14="http://schemas.microsoft.com/office/drawing/2010/main" val="0"/>
              </a:ext>
            </a:extLst>
          </a:blip>
          <a:srcRect l="5820" t="6710" r="8828"/>
          <a:stretch/>
        </p:blipFill>
        <p:spPr>
          <a:xfrm>
            <a:off x="3764688" y="4017622"/>
            <a:ext cx="3757545" cy="2741384"/>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F01F1087-99D8-EAD4-E468-482BEDDB16BA}"/>
              </a:ext>
            </a:extLst>
          </p:cNvPr>
          <p:cNvPicPr>
            <a:picLocks noChangeAspect="1"/>
          </p:cNvPicPr>
          <p:nvPr/>
        </p:nvPicPr>
        <p:blipFill rotWithShape="1">
          <a:blip r:embed="rId3">
            <a:extLst>
              <a:ext uri="{28A0092B-C50C-407E-A947-70E740481C1C}">
                <a14:useLocalDpi xmlns:a14="http://schemas.microsoft.com/office/drawing/2010/main" val="0"/>
              </a:ext>
            </a:extLst>
          </a:blip>
          <a:srcRect l="8355" t="5418" r="8432" b="-1198"/>
          <a:stretch/>
        </p:blipFill>
        <p:spPr>
          <a:xfrm>
            <a:off x="75373" y="4017622"/>
            <a:ext cx="3570982" cy="2743617"/>
          </a:xfrm>
          <a:prstGeom prst="rect">
            <a:avLst/>
          </a:prstGeom>
        </p:spPr>
      </p:pic>
      <p:pic>
        <p:nvPicPr>
          <p:cNvPr id="24" name="Picture 23" descr="Chart, scatter chart&#10;&#10;Description automatically generated">
            <a:extLst>
              <a:ext uri="{FF2B5EF4-FFF2-40B4-BE49-F238E27FC236}">
                <a16:creationId xmlns:a16="http://schemas.microsoft.com/office/drawing/2014/main" id="{192B27D3-0498-1EF3-D280-0EF6CC267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649" y="320974"/>
            <a:ext cx="2420904" cy="2015402"/>
          </a:xfrm>
          <a:prstGeom prst="rect">
            <a:avLst/>
          </a:prstGeom>
        </p:spPr>
      </p:pic>
      <p:pic>
        <p:nvPicPr>
          <p:cNvPr id="11" name="Picture 10" descr="Chart, scatter chart&#10;&#10;Description automatically generated">
            <a:extLst>
              <a:ext uri="{FF2B5EF4-FFF2-40B4-BE49-F238E27FC236}">
                <a16:creationId xmlns:a16="http://schemas.microsoft.com/office/drawing/2014/main" id="{7FC4F2D1-EBE9-CEA2-C8F0-ED7825092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395" y="4325763"/>
            <a:ext cx="2512368" cy="1997331"/>
          </a:xfrm>
          <a:prstGeom prst="rect">
            <a:avLst/>
          </a:prstGeom>
        </p:spPr>
      </p:pic>
      <p:pic>
        <p:nvPicPr>
          <p:cNvPr id="23" name="Picture 22" descr="Chart, scatter chart&#10;&#10;Description automatically generated">
            <a:extLst>
              <a:ext uri="{FF2B5EF4-FFF2-40B4-BE49-F238E27FC236}">
                <a16:creationId xmlns:a16="http://schemas.microsoft.com/office/drawing/2014/main" id="{7D199745-A919-8007-7AFF-382A149336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3566" y="2246073"/>
            <a:ext cx="2483792" cy="1949776"/>
          </a:xfrm>
          <a:prstGeom prst="rect">
            <a:avLst/>
          </a:prstGeom>
        </p:spPr>
      </p:pic>
      <p:sp>
        <p:nvSpPr>
          <p:cNvPr id="26" name="TextBox 25">
            <a:extLst>
              <a:ext uri="{FF2B5EF4-FFF2-40B4-BE49-F238E27FC236}">
                <a16:creationId xmlns:a16="http://schemas.microsoft.com/office/drawing/2014/main" id="{9E22B8B3-09A6-8444-E16D-956DE233A6E2}"/>
              </a:ext>
            </a:extLst>
          </p:cNvPr>
          <p:cNvSpPr txBox="1"/>
          <p:nvPr/>
        </p:nvSpPr>
        <p:spPr>
          <a:xfrm>
            <a:off x="-11162" y="1116624"/>
            <a:ext cx="4747063" cy="3247043"/>
          </a:xfrm>
          <a:prstGeom prst="rect">
            <a:avLst/>
          </a:prstGeom>
          <a:noFill/>
        </p:spPr>
        <p:txBody>
          <a:bodyPr wrap="square" rtlCol="0">
            <a:spAutoFit/>
          </a:bodyPr>
          <a:lstStyle/>
          <a:p>
            <a:pPr marL="171450" indent="-171450">
              <a:buFont typeface="Arial" panose="020B0604020202020204" pitchFamily="34" charset="0"/>
              <a:buChar char="•"/>
            </a:pPr>
            <a:r>
              <a:rPr lang="en-GB" sz="1100" dirty="0">
                <a:solidFill>
                  <a:srgbClr val="000000"/>
                </a:solidFill>
              </a:rPr>
              <a:t>Regarding the average runtime per genre in the considered time frame, Biography has the highest average runtime of 122 and thriller with a runtime of 88. However, the average runtime for the other genres appears more or less relatively uniform, with no significant difference. The regression line of the worldwide gross income is almost flat, showing an insignificant relationship between the two factors.</a:t>
            </a:r>
          </a:p>
          <a:p>
            <a:endParaRPr lang="en-GB" sz="1100" dirty="0">
              <a:solidFill>
                <a:srgbClr val="000000"/>
              </a:solidFill>
            </a:endParaRPr>
          </a:p>
          <a:p>
            <a:pPr marL="171450" indent="-171450">
              <a:buFont typeface="Arial" panose="020B0604020202020204" pitchFamily="34" charset="0"/>
              <a:buChar char="•"/>
            </a:pPr>
            <a:r>
              <a:rPr lang="en-GB" sz="1100" dirty="0">
                <a:solidFill>
                  <a:srgbClr val="000000"/>
                </a:solidFill>
              </a:rPr>
              <a:t>Concerning the average vote, the only difference with the previous analysis is that the regression line is negatively inclined, which highlights an inversely proportional relationship between the worldwide gross income and the average vote. Furthermore, the R-value is negative, confirming the finding.</a:t>
            </a:r>
          </a:p>
          <a:p>
            <a:pPr marL="171450" indent="-171450">
              <a:buFont typeface="Arial" panose="020B0604020202020204" pitchFamily="34" charset="0"/>
              <a:buChar char="•"/>
            </a:pPr>
            <a:endParaRPr lang="en-GB" sz="1100" dirty="0">
              <a:solidFill>
                <a:srgbClr val="000000"/>
              </a:solidFill>
            </a:endParaRPr>
          </a:p>
          <a:p>
            <a:pPr marL="171450" indent="-171450">
              <a:buFont typeface="Arial" panose="020B0604020202020204" pitchFamily="34" charset="0"/>
              <a:buChar char="•"/>
            </a:pPr>
            <a:r>
              <a:rPr lang="en-US" sz="1100" b="0" i="0" dirty="0">
                <a:effectLst/>
              </a:rPr>
              <a:t>The linear regression line between the Average Run Time and average vote of each genre from 2000 t0 2020 has a positive bias. However, with an R-value equal to 0.354, the interdependence between the two factors is partially linear.</a:t>
            </a:r>
            <a:endParaRPr lang="en-GB" sz="1100" dirty="0">
              <a:solidFill>
                <a:srgbClr val="000000"/>
              </a:solidFill>
            </a:endParaRPr>
          </a:p>
          <a:p>
            <a:pPr marL="171450" indent="-171450">
              <a:buFont typeface="Arial" panose="020B0604020202020204" pitchFamily="34" charset="0"/>
              <a:buChar char="•"/>
            </a:pPr>
            <a:endParaRPr lang="en-GB" sz="1100" dirty="0">
              <a:solidFill>
                <a:srgbClr val="000000"/>
              </a:solidFill>
            </a:endParaRPr>
          </a:p>
          <a:p>
            <a:pPr marL="171450" indent="-171450">
              <a:buFont typeface="Arial" panose="020B0604020202020204" pitchFamily="34" charset="0"/>
              <a:buChar char="•"/>
            </a:pPr>
            <a:endParaRPr lang="en-GB" dirty="0"/>
          </a:p>
        </p:txBody>
      </p:sp>
      <p:sp>
        <p:nvSpPr>
          <p:cNvPr id="39" name="TextBox 38">
            <a:extLst>
              <a:ext uri="{FF2B5EF4-FFF2-40B4-BE49-F238E27FC236}">
                <a16:creationId xmlns:a16="http://schemas.microsoft.com/office/drawing/2014/main" id="{DC0E6CF1-1664-F7DB-A052-E04B222B3465}"/>
              </a:ext>
            </a:extLst>
          </p:cNvPr>
          <p:cNvSpPr txBox="1"/>
          <p:nvPr/>
        </p:nvSpPr>
        <p:spPr>
          <a:xfrm>
            <a:off x="364465" y="236391"/>
            <a:ext cx="6094562" cy="646331"/>
          </a:xfrm>
          <a:prstGeom prst="rect">
            <a:avLst/>
          </a:prstGeom>
          <a:noFill/>
        </p:spPr>
        <p:txBody>
          <a:bodyPr wrap="square">
            <a:spAutoFit/>
          </a:bodyPr>
          <a:lstStyle/>
          <a:p>
            <a:r>
              <a:rPr lang="en-GB" sz="1800" b="1" i="0" dirty="0">
                <a:solidFill>
                  <a:srgbClr val="000000"/>
                </a:solidFill>
                <a:effectLst/>
              </a:rPr>
              <a:t>Analysis of the worldwide gross incomes per genre in relation with the average vote, average runtime</a:t>
            </a:r>
            <a:endParaRPr lang="en-GB" b="1" dirty="0"/>
          </a:p>
        </p:txBody>
      </p:sp>
    </p:spTree>
    <p:extLst>
      <p:ext uri="{BB962C8B-B14F-4D97-AF65-F5344CB8AC3E}">
        <p14:creationId xmlns:p14="http://schemas.microsoft.com/office/powerpoint/2010/main" val="3539791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8B54B-6BD5-66B1-878E-D2ABC0A1C86D}"/>
              </a:ext>
            </a:extLst>
          </p:cNvPr>
          <p:cNvSpPr txBox="1"/>
          <p:nvPr/>
        </p:nvSpPr>
        <p:spPr>
          <a:xfrm>
            <a:off x="597379" y="259097"/>
            <a:ext cx="6407270" cy="646331"/>
          </a:xfrm>
          <a:prstGeom prst="rect">
            <a:avLst/>
          </a:prstGeom>
          <a:noFill/>
        </p:spPr>
        <p:txBody>
          <a:bodyPr wrap="square">
            <a:spAutoFit/>
          </a:bodyPr>
          <a:lstStyle/>
          <a:p>
            <a:r>
              <a:rPr lang="en-GB" sz="1800" b="1" i="0" dirty="0">
                <a:solidFill>
                  <a:srgbClr val="000000"/>
                </a:solidFill>
                <a:effectLst/>
              </a:rPr>
              <a:t>Analysis of the worldwide gross incomes per genre in relation with the Total Fan reviews </a:t>
            </a:r>
            <a:endParaRPr lang="en-GB" dirty="0"/>
          </a:p>
        </p:txBody>
      </p:sp>
      <p:pic>
        <p:nvPicPr>
          <p:cNvPr id="5" name="Picture 4" descr="Chart, histogram&#10;&#10;Description automatically generated">
            <a:extLst>
              <a:ext uri="{FF2B5EF4-FFF2-40B4-BE49-F238E27FC236}">
                <a16:creationId xmlns:a16="http://schemas.microsoft.com/office/drawing/2014/main" id="{C26D49A7-8425-E194-A243-CB032CC0C3EC}"/>
              </a:ext>
            </a:extLst>
          </p:cNvPr>
          <p:cNvPicPr>
            <a:picLocks noChangeAspect="1"/>
          </p:cNvPicPr>
          <p:nvPr/>
        </p:nvPicPr>
        <p:blipFill rotWithShape="1">
          <a:blip r:embed="rId2">
            <a:extLst>
              <a:ext uri="{28A0092B-C50C-407E-A947-70E740481C1C}">
                <a14:useLocalDpi xmlns:a14="http://schemas.microsoft.com/office/drawing/2010/main" val="0"/>
              </a:ext>
            </a:extLst>
          </a:blip>
          <a:srcRect l="4176" t="6966" r="8505"/>
          <a:stretch/>
        </p:blipFill>
        <p:spPr>
          <a:xfrm>
            <a:off x="129396" y="1155940"/>
            <a:ext cx="4710023" cy="3345541"/>
          </a:xfrm>
          <a:prstGeom prst="rect">
            <a:avLst/>
          </a:prstGeom>
        </p:spPr>
      </p:pic>
      <p:pic>
        <p:nvPicPr>
          <p:cNvPr id="7" name="Picture 6" descr="Chart, scatter chart&#10;&#10;Description automatically generated">
            <a:extLst>
              <a:ext uri="{FF2B5EF4-FFF2-40B4-BE49-F238E27FC236}">
                <a16:creationId xmlns:a16="http://schemas.microsoft.com/office/drawing/2014/main" id="{55D4374A-33F0-3C7C-D929-936149E0C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507" y="3817081"/>
            <a:ext cx="3740342" cy="2965602"/>
          </a:xfrm>
          <a:prstGeom prst="rect">
            <a:avLst/>
          </a:prstGeom>
        </p:spPr>
      </p:pic>
      <p:sp>
        <p:nvSpPr>
          <p:cNvPr id="8" name="TextBox 7">
            <a:extLst>
              <a:ext uri="{FF2B5EF4-FFF2-40B4-BE49-F238E27FC236}">
                <a16:creationId xmlns:a16="http://schemas.microsoft.com/office/drawing/2014/main" id="{6747DD17-D536-CA0A-76AD-F08624442EB5}"/>
              </a:ext>
            </a:extLst>
          </p:cNvPr>
          <p:cNvSpPr txBox="1"/>
          <p:nvPr/>
        </p:nvSpPr>
        <p:spPr>
          <a:xfrm>
            <a:off x="5488003" y="1009595"/>
            <a:ext cx="6287053" cy="2031325"/>
          </a:xfrm>
          <a:prstGeom prst="rect">
            <a:avLst/>
          </a:prstGeom>
          <a:noFill/>
        </p:spPr>
        <p:txBody>
          <a:bodyPr wrap="square">
            <a:spAutoFit/>
          </a:bodyPr>
          <a:lstStyle/>
          <a:p>
            <a:r>
              <a:rPr lang="en-GB" sz="1400" b="0" i="0" dirty="0">
                <a:solidFill>
                  <a:srgbClr val="000000"/>
                </a:solidFill>
                <a:effectLst/>
              </a:rPr>
              <a:t>The bar graph shows that in addition to the action genre, which has the highest number of reviews in the 200-2020 range, the comedy genre ranks second, followed by the drama genre in the third position. This positioning differs from that obtained with the worldwide gross income by genres. In fact, in this ranking, the animation genre has a lower total number of fan reviews than comedy and drama. The data also show an almost perfect but non-linear relationship between the worldwide gross income by genre and the sum of fan reviews by movie genre. The linear correlation coefficient is equal to 0.9, a sign of a high linear interdependence.</a:t>
            </a:r>
          </a:p>
          <a:p>
            <a:endParaRPr lang="en-GB" sz="1400" dirty="0"/>
          </a:p>
        </p:txBody>
      </p:sp>
    </p:spTree>
    <p:extLst>
      <p:ext uri="{BB962C8B-B14F-4D97-AF65-F5344CB8AC3E}">
        <p14:creationId xmlns:p14="http://schemas.microsoft.com/office/powerpoint/2010/main" val="413377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2" name="Rectangle 21">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3087A084-55DC-29A9-10CE-4E61473566FB}"/>
              </a:ext>
            </a:extLst>
          </p:cNvPr>
          <p:cNvSpPr txBox="1"/>
          <p:nvPr/>
        </p:nvSpPr>
        <p:spPr>
          <a:xfrm>
            <a:off x="1451581" y="2015732"/>
            <a:ext cx="3526523"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b="1"/>
              <a:t>are there movie directors that are more favoured, how good are the movies they have directed so far and their career overall?</a:t>
            </a:r>
          </a:p>
        </p:txBody>
      </p:sp>
      <p:grpSp>
        <p:nvGrpSpPr>
          <p:cNvPr id="24" name="Group 23">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25" name="Rectangle 24">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012DA247-736A-58EF-6689-8DC78FE41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926" y="1717478"/>
            <a:ext cx="4821551" cy="2663906"/>
          </a:xfrm>
          <a:prstGeom prst="rect">
            <a:avLst/>
          </a:prstGeom>
        </p:spPr>
      </p:pic>
      <p:pic>
        <p:nvPicPr>
          <p:cNvPr id="30" name="Picture 29">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75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5AC3DF2B-EA5C-6A98-7A2A-28138C041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929" y="1247835"/>
            <a:ext cx="6486144" cy="3648456"/>
          </a:xfrm>
          <a:prstGeom prst="rect">
            <a:avLst/>
          </a:prstGeom>
        </p:spPr>
      </p:pic>
    </p:spTree>
    <p:extLst>
      <p:ext uri="{BB962C8B-B14F-4D97-AF65-F5344CB8AC3E}">
        <p14:creationId xmlns:p14="http://schemas.microsoft.com/office/powerpoint/2010/main" val="3287675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C9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AAD858CB-BA7F-C9EC-7A76-08DB70A2C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2079930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99D64B24-39CC-6D4A-F5FC-A9E18E9F9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962" y="1163881"/>
            <a:ext cx="6086475" cy="3914775"/>
          </a:xfrm>
          <a:prstGeom prst="rect">
            <a:avLst/>
          </a:prstGeom>
        </p:spPr>
      </p:pic>
    </p:spTree>
    <p:extLst>
      <p:ext uri="{BB962C8B-B14F-4D97-AF65-F5344CB8AC3E}">
        <p14:creationId xmlns:p14="http://schemas.microsoft.com/office/powerpoint/2010/main" val="3496678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2306-6398-58CD-A608-7616F86D848C}"/>
              </a:ext>
            </a:extLst>
          </p:cNvPr>
          <p:cNvSpPr>
            <a:spLocks noGrp="1"/>
          </p:cNvSpPr>
          <p:nvPr>
            <p:ph type="title"/>
          </p:nvPr>
        </p:nvSpPr>
        <p:spPr>
          <a:xfrm>
            <a:off x="578651" y="1122363"/>
            <a:ext cx="11034695" cy="3174690"/>
          </a:xfrm>
        </p:spPr>
        <p:txBody>
          <a:bodyPr vert="horz" lIns="91440" tIns="45720" rIns="91440" bIns="45720" rtlCol="0" anchor="b">
            <a:normAutofit fontScale="90000"/>
          </a:bodyPr>
          <a:lstStyle/>
          <a:p>
            <a:r>
              <a:rPr lang="en-US" sz="8000" dirty="0"/>
              <a:t>Does the movie release time affect the profitability the movie?</a:t>
            </a:r>
            <a:endParaRPr lang="en-US" sz="8000" kern="1200" dirty="0">
              <a:solidFill>
                <a:schemeClr val="tx1"/>
              </a:solidFill>
              <a:latin typeface="+mj-lt"/>
              <a:ea typeface="+mj-ea"/>
              <a:cs typeface="+mj-cs"/>
            </a:endParaRPr>
          </a:p>
        </p:txBody>
      </p:sp>
    </p:spTree>
    <p:extLst>
      <p:ext uri="{BB962C8B-B14F-4D97-AF65-F5344CB8AC3E}">
        <p14:creationId xmlns:p14="http://schemas.microsoft.com/office/powerpoint/2010/main" val="2742064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394E-0FE8-1440-F212-42457C1C7249}"/>
              </a:ext>
            </a:extLst>
          </p:cNvPr>
          <p:cNvSpPr>
            <a:spLocks noGrp="1"/>
          </p:cNvSpPr>
          <p:nvPr>
            <p:ph type="title"/>
          </p:nvPr>
        </p:nvSpPr>
        <p:spPr>
          <a:xfrm>
            <a:off x="797386" y="2444760"/>
            <a:ext cx="4047746" cy="1569100"/>
          </a:xfrm>
        </p:spPr>
        <p:txBody>
          <a:bodyPr>
            <a:normAutofit fontScale="90000"/>
          </a:bodyPr>
          <a:lstStyle/>
          <a:p>
            <a:r>
              <a:rPr lang="en-US" sz="1600" dirty="0"/>
              <a:t>Analyzing release time and profitability here. </a:t>
            </a:r>
            <a:br>
              <a:rPr lang="en-US" sz="1600" dirty="0"/>
            </a:br>
            <a:r>
              <a:rPr lang="en-US" sz="1600" dirty="0"/>
              <a:t>Looking at graphs we can say that  </a:t>
            </a:r>
            <a:r>
              <a:rPr lang="en-US" sz="1600" b="1" dirty="0"/>
              <a:t>May</a:t>
            </a:r>
            <a:r>
              <a:rPr lang="en-US" sz="1600" dirty="0"/>
              <a:t>, </a:t>
            </a:r>
            <a:r>
              <a:rPr lang="en-US" sz="1600" b="1" dirty="0"/>
              <a:t>December </a:t>
            </a:r>
            <a:r>
              <a:rPr lang="en-US" sz="1600" dirty="0"/>
              <a:t>months are best for the release of movies as it has given </a:t>
            </a:r>
            <a:r>
              <a:rPr lang="en-US" sz="1600" b="1" dirty="0"/>
              <a:t>four</a:t>
            </a:r>
            <a:r>
              <a:rPr lang="en-US" sz="1600" dirty="0"/>
              <a:t> biggest  blockbusters more than </a:t>
            </a:r>
            <a:r>
              <a:rPr lang="en-US" sz="1600" b="1" dirty="0"/>
              <a:t>twenty</a:t>
            </a:r>
            <a:r>
              <a:rPr lang="en-US" sz="1600" dirty="0"/>
              <a:t> blockbusters and the </a:t>
            </a:r>
            <a:r>
              <a:rPr lang="en-US" sz="1600" b="1" dirty="0"/>
              <a:t>lowest</a:t>
            </a:r>
            <a:r>
              <a:rPr lang="en-US" sz="1600" dirty="0"/>
              <a:t> flops while </a:t>
            </a:r>
            <a:r>
              <a:rPr lang="en-US" sz="1600" b="1" dirty="0"/>
              <a:t>July </a:t>
            </a:r>
            <a:r>
              <a:rPr lang="en-US" sz="1600" dirty="0"/>
              <a:t>and</a:t>
            </a:r>
            <a:r>
              <a:rPr lang="en-US" sz="1600" b="1" dirty="0"/>
              <a:t> October </a:t>
            </a:r>
            <a:r>
              <a:rPr lang="en-US" sz="1600" dirty="0"/>
              <a:t>are not the best time to release movies since they produced high no. of flops and low no. of blockbusters.</a:t>
            </a:r>
          </a:p>
        </p:txBody>
      </p:sp>
      <p:pic>
        <p:nvPicPr>
          <p:cNvPr id="7" name="Picture 6" descr="Chart, bar chart&#10;&#10;Description automatically generated">
            <a:extLst>
              <a:ext uri="{FF2B5EF4-FFF2-40B4-BE49-F238E27FC236}">
                <a16:creationId xmlns:a16="http://schemas.microsoft.com/office/drawing/2014/main" id="{EA736E6D-BCD2-3F65-2650-88C01674267B}"/>
              </a:ext>
            </a:extLst>
          </p:cNvPr>
          <p:cNvPicPr>
            <a:picLocks noChangeAspect="1"/>
          </p:cNvPicPr>
          <p:nvPr/>
        </p:nvPicPr>
        <p:blipFill>
          <a:blip r:embed="rId2"/>
          <a:stretch>
            <a:fillRect/>
          </a:stretch>
        </p:blipFill>
        <p:spPr>
          <a:xfrm>
            <a:off x="5004271" y="651538"/>
            <a:ext cx="3364047" cy="2396883"/>
          </a:xfrm>
          <a:prstGeom prst="rect">
            <a:avLst/>
          </a:prstGeom>
        </p:spPr>
      </p:pic>
      <p:pic>
        <p:nvPicPr>
          <p:cNvPr id="9" name="Picture 8" descr="Chart, bar chart&#10;&#10;Description automatically generated">
            <a:extLst>
              <a:ext uri="{FF2B5EF4-FFF2-40B4-BE49-F238E27FC236}">
                <a16:creationId xmlns:a16="http://schemas.microsoft.com/office/drawing/2014/main" id="{321AD15E-45DC-4171-BFF9-03F4E51691EC}"/>
              </a:ext>
            </a:extLst>
          </p:cNvPr>
          <p:cNvPicPr>
            <a:picLocks noChangeAspect="1"/>
          </p:cNvPicPr>
          <p:nvPr/>
        </p:nvPicPr>
        <p:blipFill>
          <a:blip r:embed="rId3"/>
          <a:stretch>
            <a:fillRect/>
          </a:stretch>
        </p:blipFill>
        <p:spPr>
          <a:xfrm>
            <a:off x="8215918" y="701986"/>
            <a:ext cx="3414107" cy="2295986"/>
          </a:xfrm>
          <a:prstGeom prst="rect">
            <a:avLst/>
          </a:prstGeom>
        </p:spPr>
      </p:pic>
      <p:pic>
        <p:nvPicPr>
          <p:cNvPr id="5" name="Content Placeholder 4" descr="Chart, bar chart, histogram&#10;&#10;Description automatically generated">
            <a:extLst>
              <a:ext uri="{FF2B5EF4-FFF2-40B4-BE49-F238E27FC236}">
                <a16:creationId xmlns:a16="http://schemas.microsoft.com/office/drawing/2014/main" id="{E583895C-CB3F-9797-2C0E-5F0FEC83D2BD}"/>
              </a:ext>
            </a:extLst>
          </p:cNvPr>
          <p:cNvPicPr>
            <a:picLocks noChangeAspect="1"/>
          </p:cNvPicPr>
          <p:nvPr/>
        </p:nvPicPr>
        <p:blipFill>
          <a:blip r:embed="rId4"/>
          <a:stretch>
            <a:fillRect/>
          </a:stretch>
        </p:blipFill>
        <p:spPr>
          <a:xfrm>
            <a:off x="6542765" y="3109523"/>
            <a:ext cx="4597207" cy="3057143"/>
          </a:xfrm>
          <a:prstGeom prst="rect">
            <a:avLst/>
          </a:prstGeom>
        </p:spPr>
      </p:pic>
    </p:spTree>
    <p:extLst>
      <p:ext uri="{BB962C8B-B14F-4D97-AF65-F5344CB8AC3E}">
        <p14:creationId xmlns:p14="http://schemas.microsoft.com/office/powerpoint/2010/main" val="38978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2673D99-8E44-4BA8-F293-DAA11BABEC1F}"/>
              </a:ext>
            </a:extLst>
          </p:cNvPr>
          <p:cNvSpPr txBox="1"/>
          <p:nvPr/>
        </p:nvSpPr>
        <p:spPr>
          <a:xfrm>
            <a:off x="4924851" y="1600199"/>
            <a:ext cx="6130003" cy="4297680"/>
          </a:xfrm>
          <a:prstGeom prst="rect">
            <a:avLst/>
          </a:prstGeom>
        </p:spPr>
        <p:txBody>
          <a:bodyPr vert="horz" lIns="91440" tIns="45720" rIns="91440" bIns="45720" rtlCol="0" anchor="ctr">
            <a:normAutofit/>
          </a:bodyPr>
          <a:lstStyle/>
          <a:p>
            <a:pPr defTabSz="914400">
              <a:lnSpc>
                <a:spcPct val="120000"/>
              </a:lnSpc>
              <a:spcAft>
                <a:spcPts val="600"/>
              </a:spcAft>
              <a:buClr>
                <a:schemeClr val="accent1"/>
              </a:buClr>
              <a:buSzPct val="100000"/>
            </a:pPr>
            <a:r>
              <a:rPr lang="en-US" dirty="0"/>
              <a:t>Links:</a:t>
            </a:r>
          </a:p>
          <a:p>
            <a:pPr defTabSz="914400">
              <a:lnSpc>
                <a:spcPct val="120000"/>
              </a:lnSpc>
              <a:spcAft>
                <a:spcPts val="600"/>
              </a:spcAft>
              <a:buClr>
                <a:schemeClr val="accent1"/>
              </a:buClr>
              <a:buSzPct val="100000"/>
            </a:pPr>
            <a:r>
              <a:rPr lang="en-US" dirty="0"/>
              <a:t>IMDB Movies Dataset | </a:t>
            </a:r>
          </a:p>
          <a:p>
            <a:pPr defTabSz="914400">
              <a:lnSpc>
                <a:spcPct val="120000"/>
              </a:lnSpc>
              <a:spcAft>
                <a:spcPts val="600"/>
              </a:spcAft>
              <a:buClr>
                <a:schemeClr val="accent1"/>
              </a:buClr>
              <a:buSzPct val="100000"/>
            </a:pPr>
            <a:r>
              <a:rPr lang="en-US" dirty="0" err="1"/>
              <a:t>KaggleNetflix</a:t>
            </a:r>
            <a:r>
              <a:rPr lang="en-US" dirty="0"/>
              <a:t> Movies and TV Shows | </a:t>
            </a:r>
          </a:p>
          <a:p>
            <a:pPr defTabSz="914400">
              <a:lnSpc>
                <a:spcPct val="120000"/>
              </a:lnSpc>
              <a:spcAft>
                <a:spcPts val="600"/>
              </a:spcAft>
              <a:buClr>
                <a:schemeClr val="accent1"/>
              </a:buClr>
              <a:buSzPct val="100000"/>
            </a:pPr>
            <a:r>
              <a:rPr lang="en-US" dirty="0" err="1"/>
              <a:t>KaggleThe</a:t>
            </a:r>
            <a:r>
              <a:rPr lang="en-US" dirty="0"/>
              <a:t> Movies Dataset |</a:t>
            </a:r>
          </a:p>
          <a:p>
            <a:pPr defTabSz="914400">
              <a:lnSpc>
                <a:spcPct val="120000"/>
              </a:lnSpc>
              <a:spcAft>
                <a:spcPts val="600"/>
              </a:spcAft>
              <a:buClr>
                <a:schemeClr val="accent1"/>
              </a:buClr>
              <a:buSzPct val="100000"/>
            </a:pPr>
            <a:r>
              <a:rPr lang="en-US" dirty="0" err="1"/>
              <a:t>KaggleTMDB</a:t>
            </a:r>
            <a:r>
              <a:rPr lang="en-US" dirty="0"/>
              <a:t> 5000 Movie Dataset | Kaggle</a:t>
            </a:r>
          </a:p>
        </p:txBody>
      </p:sp>
    </p:spTree>
    <p:extLst>
      <p:ext uri="{BB962C8B-B14F-4D97-AF65-F5344CB8AC3E}">
        <p14:creationId xmlns:p14="http://schemas.microsoft.com/office/powerpoint/2010/main" val="2256989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517DAC-E297-2531-C39A-F388941F15AC}"/>
              </a:ext>
            </a:extLst>
          </p:cNvPr>
          <p:cNvSpPr txBox="1"/>
          <p:nvPr/>
        </p:nvSpPr>
        <p:spPr>
          <a:xfrm>
            <a:off x="1380391" y="1068265"/>
            <a:ext cx="3094893" cy="369332"/>
          </a:xfrm>
          <a:prstGeom prst="rect">
            <a:avLst/>
          </a:prstGeom>
          <a:noFill/>
        </p:spPr>
        <p:txBody>
          <a:bodyPr wrap="square" rtlCol="0">
            <a:spAutoFit/>
          </a:bodyPr>
          <a:lstStyle/>
          <a:p>
            <a:r>
              <a:rPr lang="en-GB" dirty="0"/>
              <a:t>Hypothesis</a:t>
            </a:r>
          </a:p>
        </p:txBody>
      </p:sp>
      <p:sp>
        <p:nvSpPr>
          <p:cNvPr id="3" name="TextBox 2">
            <a:extLst>
              <a:ext uri="{FF2B5EF4-FFF2-40B4-BE49-F238E27FC236}">
                <a16:creationId xmlns:a16="http://schemas.microsoft.com/office/drawing/2014/main" id="{BEBF8E90-07E2-19D9-C22E-9FDA8BEFDB9A}"/>
              </a:ext>
            </a:extLst>
          </p:cNvPr>
          <p:cNvSpPr txBox="1"/>
          <p:nvPr/>
        </p:nvSpPr>
        <p:spPr>
          <a:xfrm>
            <a:off x="1380391" y="1798027"/>
            <a:ext cx="4492869" cy="646331"/>
          </a:xfrm>
          <a:prstGeom prst="rect">
            <a:avLst/>
          </a:prstGeom>
          <a:noFill/>
        </p:spPr>
        <p:txBody>
          <a:bodyPr wrap="square" rtlCol="0">
            <a:spAutoFit/>
          </a:bodyPr>
          <a:lstStyle/>
          <a:p>
            <a:r>
              <a:rPr lang="en-GB" dirty="0"/>
              <a:t>Movies with higher world wide Gross Income has more fan reviews</a:t>
            </a:r>
          </a:p>
        </p:txBody>
      </p:sp>
    </p:spTree>
    <p:extLst>
      <p:ext uri="{BB962C8B-B14F-4D97-AF65-F5344CB8AC3E}">
        <p14:creationId xmlns:p14="http://schemas.microsoft.com/office/powerpoint/2010/main" val="3462570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B8975E-8E75-F243-CE3A-BDA170562AE6}"/>
              </a:ext>
            </a:extLst>
          </p:cNvPr>
          <p:cNvSpPr txBox="1"/>
          <p:nvPr/>
        </p:nvSpPr>
        <p:spPr>
          <a:xfrm>
            <a:off x="1863969" y="2184888"/>
            <a:ext cx="7297616" cy="584775"/>
          </a:xfrm>
          <a:prstGeom prst="rect">
            <a:avLst/>
          </a:prstGeom>
          <a:noFill/>
        </p:spPr>
        <p:txBody>
          <a:bodyPr wrap="square" rtlCol="0">
            <a:spAutoFit/>
          </a:bodyPr>
          <a:lstStyle/>
          <a:p>
            <a:r>
              <a:rPr lang="en-GB" sz="3200" dirty="0"/>
              <a:t>                         Thank You</a:t>
            </a:r>
          </a:p>
        </p:txBody>
      </p:sp>
    </p:spTree>
    <p:extLst>
      <p:ext uri="{BB962C8B-B14F-4D97-AF65-F5344CB8AC3E}">
        <p14:creationId xmlns:p14="http://schemas.microsoft.com/office/powerpoint/2010/main" val="296874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161B81-F419-7219-6BBA-788FAA7715F5}"/>
              </a:ext>
            </a:extLst>
          </p:cNvPr>
          <p:cNvSpPr txBox="1"/>
          <p:nvPr/>
        </p:nvSpPr>
        <p:spPr>
          <a:xfrm>
            <a:off x="161745" y="281161"/>
            <a:ext cx="6103188" cy="461665"/>
          </a:xfrm>
          <a:prstGeom prst="rect">
            <a:avLst/>
          </a:prstGeom>
          <a:noFill/>
        </p:spPr>
        <p:txBody>
          <a:bodyPr wrap="square">
            <a:spAutoFit/>
          </a:bodyPr>
          <a:lstStyle/>
          <a:p>
            <a:r>
              <a:rPr lang="en-GB" sz="2400" dirty="0"/>
              <a:t>Questions:</a:t>
            </a:r>
          </a:p>
        </p:txBody>
      </p:sp>
      <p:sp>
        <p:nvSpPr>
          <p:cNvPr id="6" name="TextBox 5">
            <a:extLst>
              <a:ext uri="{FF2B5EF4-FFF2-40B4-BE49-F238E27FC236}">
                <a16:creationId xmlns:a16="http://schemas.microsoft.com/office/drawing/2014/main" id="{9BA93887-5F78-54C1-BA54-7F7789945AC8}"/>
              </a:ext>
            </a:extLst>
          </p:cNvPr>
          <p:cNvSpPr txBox="1"/>
          <p:nvPr/>
        </p:nvSpPr>
        <p:spPr>
          <a:xfrm>
            <a:off x="317020" y="945395"/>
            <a:ext cx="6103188" cy="4247317"/>
          </a:xfrm>
          <a:prstGeom prst="rect">
            <a:avLst/>
          </a:prstGeom>
          <a:noFill/>
        </p:spPr>
        <p:txBody>
          <a:bodyPr wrap="square">
            <a:spAutoFit/>
          </a:bodyPr>
          <a:lstStyle/>
          <a:p>
            <a:pPr marL="342900" indent="-342900">
              <a:buFont typeface="+mj-lt"/>
              <a:buAutoNum type="arabicPeriod"/>
            </a:pPr>
            <a:r>
              <a:rPr lang="en-US" dirty="0"/>
              <a:t>Do movies become profitable with longer runtime?</a:t>
            </a:r>
          </a:p>
          <a:p>
            <a:pPr marL="342900" indent="-342900">
              <a:buFont typeface="+mj-lt"/>
              <a:buAutoNum type="arabicPeriod"/>
            </a:pPr>
            <a:r>
              <a:rPr lang="en-GB" dirty="0"/>
              <a:t>Are different genres more profitable than other genres?</a:t>
            </a:r>
          </a:p>
          <a:p>
            <a:pPr marL="342900" indent="-342900">
              <a:buFont typeface="+mj-lt"/>
              <a:buAutoNum type="arabicPeriod"/>
            </a:pPr>
            <a:r>
              <a:rPr lang="en-GB" dirty="0"/>
              <a:t>Does the runtime of the movie affect the public rating?</a:t>
            </a:r>
          </a:p>
          <a:p>
            <a:pPr marL="342900" indent="-342900">
              <a:buFont typeface="+mj-lt"/>
              <a:buAutoNum type="arabicPeriod"/>
            </a:pPr>
            <a:r>
              <a:rPr lang="en-GB" dirty="0"/>
              <a:t>Does the genre of a movie determine or affects its public rating and runtime? </a:t>
            </a:r>
          </a:p>
          <a:p>
            <a:pPr marL="342900" indent="-342900">
              <a:buFont typeface="+mj-lt"/>
              <a:buAutoNum type="arabicPeriod"/>
            </a:pPr>
            <a:r>
              <a:rPr lang="en-GB" sz="1800" i="0" dirty="0">
                <a:solidFill>
                  <a:srgbClr val="000000"/>
                </a:solidFill>
                <a:effectLst/>
              </a:rPr>
              <a:t>Do the fan reviews </a:t>
            </a:r>
            <a:r>
              <a:rPr lang="en-GB" dirty="0">
                <a:solidFill>
                  <a:srgbClr val="000000"/>
                </a:solidFill>
              </a:rPr>
              <a:t>per genre in the entire time period affect </a:t>
            </a:r>
            <a:r>
              <a:rPr lang="en-GB" sz="1800" i="0" dirty="0">
                <a:solidFill>
                  <a:srgbClr val="000000"/>
                </a:solidFill>
                <a:effectLst/>
              </a:rPr>
              <a:t>the worldwide gross incomes? </a:t>
            </a:r>
            <a:endParaRPr lang="en-US" sz="1800" dirty="0"/>
          </a:p>
          <a:p>
            <a:pPr marL="342900" indent="-342900">
              <a:buFont typeface="+mj-lt"/>
              <a:buAutoNum type="arabicPeriod"/>
            </a:pPr>
            <a:r>
              <a:rPr lang="en-GB" dirty="0"/>
              <a:t>are there movie directors that are more favoured, how good are the movies they have directed so far and their career overall?</a:t>
            </a:r>
          </a:p>
          <a:p>
            <a:pPr marL="342900" indent="-342900">
              <a:buFont typeface="+mj-lt"/>
              <a:buAutoNum type="arabicPeriod"/>
            </a:pPr>
            <a:r>
              <a:rPr lang="en-US" sz="1800" dirty="0"/>
              <a:t>Does the movie release time affect the profitability the movie?</a:t>
            </a:r>
            <a:endParaRPr lang="en-GB" dirty="0"/>
          </a:p>
          <a:p>
            <a:pPr marL="342900" indent="-342900">
              <a:buFont typeface="+mj-lt"/>
              <a:buAutoNum type="arabicPeriod"/>
            </a:pPr>
            <a:endParaRPr lang="en-GB" dirty="0"/>
          </a:p>
          <a:p>
            <a:endParaRPr lang="en-GB" dirty="0"/>
          </a:p>
          <a:p>
            <a:endParaRPr lang="en-GB" dirty="0"/>
          </a:p>
        </p:txBody>
      </p:sp>
    </p:spTree>
    <p:extLst>
      <p:ext uri="{BB962C8B-B14F-4D97-AF65-F5344CB8AC3E}">
        <p14:creationId xmlns:p14="http://schemas.microsoft.com/office/powerpoint/2010/main" val="163326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591E-6750-83D3-A0BE-B626D579C3A2}"/>
              </a:ext>
            </a:extLst>
          </p:cNvPr>
          <p:cNvSpPr>
            <a:spLocks noGrp="1"/>
          </p:cNvSpPr>
          <p:nvPr>
            <p:ph type="ctrTitle"/>
          </p:nvPr>
        </p:nvSpPr>
        <p:spPr/>
        <p:txBody>
          <a:bodyPr>
            <a:normAutofit fontScale="90000"/>
          </a:bodyPr>
          <a:lstStyle/>
          <a:p>
            <a:r>
              <a:rPr lang="en-US" dirty="0"/>
              <a:t>Q1) Do movies become profitable with longer runtime?</a:t>
            </a:r>
          </a:p>
        </p:txBody>
      </p:sp>
    </p:spTree>
    <p:extLst>
      <p:ext uri="{BB962C8B-B14F-4D97-AF65-F5344CB8AC3E}">
        <p14:creationId xmlns:p14="http://schemas.microsoft.com/office/powerpoint/2010/main" val="953644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DD54A876-9628-B419-7428-2D580A006C9C}"/>
              </a:ext>
            </a:extLst>
          </p:cNvPr>
          <p:cNvSpPr>
            <a:spLocks noGrp="1"/>
          </p:cNvSpPr>
          <p:nvPr>
            <p:ph idx="1"/>
          </p:nvPr>
        </p:nvSpPr>
        <p:spPr>
          <a:xfrm>
            <a:off x="317500" y="413459"/>
            <a:ext cx="10845800" cy="1635266"/>
          </a:xfrm>
        </p:spPr>
        <p:txBody>
          <a:bodyPr anchor="ctr">
            <a:normAutofit/>
          </a:bodyPr>
          <a:lstStyle/>
          <a:p>
            <a:pPr marL="0" indent="0">
              <a:buNone/>
            </a:pPr>
            <a:endParaRPr lang="en-US" sz="1800" dirty="0"/>
          </a:p>
          <a:p>
            <a:pPr marL="0" indent="0">
              <a:buNone/>
            </a:pPr>
            <a:r>
              <a:rPr lang="en-US" sz="1800" dirty="0"/>
              <a:t>Analyzing movie runtime effect on profit%, Box office collections and number of releases. Here we can see that 90-115 range has the highest box office collection and maximum no. of releases while 160-185 runtime range made the highest profit% so we don’t find any direct relation here.</a:t>
            </a:r>
          </a:p>
        </p:txBody>
      </p:sp>
      <p:pic>
        <p:nvPicPr>
          <p:cNvPr id="9" name="Picture 8" descr="Chart, waterfall chart&#10;&#10;Description automatically generated">
            <a:extLst>
              <a:ext uri="{FF2B5EF4-FFF2-40B4-BE49-F238E27FC236}">
                <a16:creationId xmlns:a16="http://schemas.microsoft.com/office/drawing/2014/main" id="{B1107D0F-3E50-C995-8AAF-E0065C452F98}"/>
              </a:ext>
            </a:extLst>
          </p:cNvPr>
          <p:cNvPicPr>
            <a:picLocks noChangeAspect="1"/>
          </p:cNvPicPr>
          <p:nvPr/>
        </p:nvPicPr>
        <p:blipFill>
          <a:blip r:embed="rId2"/>
          <a:stretch>
            <a:fillRect/>
          </a:stretch>
        </p:blipFill>
        <p:spPr>
          <a:xfrm>
            <a:off x="557783" y="2832099"/>
            <a:ext cx="3882741" cy="2960589"/>
          </a:xfrm>
          <a:prstGeom prst="rect">
            <a:avLst/>
          </a:prstGeom>
        </p:spPr>
      </p:pic>
      <p:pic>
        <p:nvPicPr>
          <p:cNvPr id="7" name="Picture 6" descr="Chart, histogram&#10;&#10;Description automatically generated">
            <a:extLst>
              <a:ext uri="{FF2B5EF4-FFF2-40B4-BE49-F238E27FC236}">
                <a16:creationId xmlns:a16="http://schemas.microsoft.com/office/drawing/2014/main" id="{593F66FE-8ADD-9EAD-E79D-917EDAF4A317}"/>
              </a:ext>
            </a:extLst>
          </p:cNvPr>
          <p:cNvPicPr>
            <a:picLocks noChangeAspect="1"/>
          </p:cNvPicPr>
          <p:nvPr/>
        </p:nvPicPr>
        <p:blipFill>
          <a:blip r:embed="rId3"/>
          <a:stretch>
            <a:fillRect/>
          </a:stretch>
        </p:blipFill>
        <p:spPr>
          <a:xfrm>
            <a:off x="4330546" y="3023703"/>
            <a:ext cx="3772763" cy="2603205"/>
          </a:xfrm>
          <a:prstGeom prst="rect">
            <a:avLst/>
          </a:prstGeom>
        </p:spPr>
      </p:pic>
      <p:pic>
        <p:nvPicPr>
          <p:cNvPr id="5" name="Content Placeholder 4" descr="Chart, histogram&#10;&#10;Description automatically generated">
            <a:extLst>
              <a:ext uri="{FF2B5EF4-FFF2-40B4-BE49-F238E27FC236}">
                <a16:creationId xmlns:a16="http://schemas.microsoft.com/office/drawing/2014/main" id="{4857D738-3858-498B-3C57-6DE1D1C1F7C7}"/>
              </a:ext>
            </a:extLst>
          </p:cNvPr>
          <p:cNvPicPr>
            <a:picLocks noChangeAspect="1"/>
          </p:cNvPicPr>
          <p:nvPr/>
        </p:nvPicPr>
        <p:blipFill>
          <a:blip r:embed="rId4"/>
          <a:stretch>
            <a:fillRect/>
          </a:stretch>
        </p:blipFill>
        <p:spPr>
          <a:xfrm>
            <a:off x="7696200" y="2929715"/>
            <a:ext cx="4025663" cy="2697193"/>
          </a:xfrm>
          <a:prstGeom prst="rect">
            <a:avLst/>
          </a:prstGeom>
        </p:spPr>
      </p:pic>
    </p:spTree>
    <p:extLst>
      <p:ext uri="{BB962C8B-B14F-4D97-AF65-F5344CB8AC3E}">
        <p14:creationId xmlns:p14="http://schemas.microsoft.com/office/powerpoint/2010/main" val="2509492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BBB2-7241-1ADA-6729-A182F02050EE}"/>
              </a:ext>
            </a:extLst>
          </p:cNvPr>
          <p:cNvSpPr>
            <a:spLocks noGrp="1"/>
          </p:cNvSpPr>
          <p:nvPr>
            <p:ph type="title"/>
          </p:nvPr>
        </p:nvSpPr>
        <p:spPr/>
        <p:txBody>
          <a:bodyPr>
            <a:normAutofit/>
          </a:bodyPr>
          <a:lstStyle/>
          <a:p>
            <a:r>
              <a:rPr lang="en-US" sz="2400" dirty="0"/>
              <a:t>Correlation Analysis between Movie runtime range and Box Office collections</a:t>
            </a:r>
          </a:p>
        </p:txBody>
      </p:sp>
      <p:pic>
        <p:nvPicPr>
          <p:cNvPr id="5" name="Content Placeholder 4" descr="Chart, scatter chart&#10;&#10;Description automatically generated">
            <a:extLst>
              <a:ext uri="{FF2B5EF4-FFF2-40B4-BE49-F238E27FC236}">
                <a16:creationId xmlns:a16="http://schemas.microsoft.com/office/drawing/2014/main" id="{4E7DBDE2-CCA6-A715-331A-C8A3745B03BB}"/>
              </a:ext>
            </a:extLst>
          </p:cNvPr>
          <p:cNvPicPr>
            <a:picLocks noGrp="1" noChangeAspect="1"/>
          </p:cNvPicPr>
          <p:nvPr>
            <p:ph idx="1"/>
          </p:nvPr>
        </p:nvPicPr>
        <p:blipFill>
          <a:blip r:embed="rId2"/>
          <a:stretch>
            <a:fillRect/>
          </a:stretch>
        </p:blipFill>
        <p:spPr>
          <a:xfrm>
            <a:off x="838200" y="1893888"/>
            <a:ext cx="8643393" cy="4351338"/>
          </a:xfrm>
        </p:spPr>
      </p:pic>
    </p:spTree>
    <p:extLst>
      <p:ext uri="{BB962C8B-B14F-4D97-AF65-F5344CB8AC3E}">
        <p14:creationId xmlns:p14="http://schemas.microsoft.com/office/powerpoint/2010/main" val="248103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71F5-3CD5-43D2-9D21-2B023BF02175}"/>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1700" kern="1200" dirty="0">
                <a:solidFill>
                  <a:schemeClr val="tx1"/>
                </a:solidFill>
                <a:latin typeface="+mj-lt"/>
                <a:ea typeface="+mj-ea"/>
                <a:cs typeface="+mj-cs"/>
              </a:rPr>
              <a:t>It clearly shows in </a:t>
            </a:r>
            <a:r>
              <a:rPr lang="en-US" sz="1700" dirty="0"/>
              <a:t>a</a:t>
            </a:r>
            <a:r>
              <a:rPr lang="en-US" sz="1700" kern="1200" dirty="0">
                <a:solidFill>
                  <a:schemeClr val="tx1"/>
                </a:solidFill>
                <a:latin typeface="+mj-lt"/>
                <a:ea typeface="+mj-ea"/>
                <a:cs typeface="+mj-cs"/>
              </a:rPr>
              <a:t>ctors, Robert Downey </a:t>
            </a:r>
            <a:r>
              <a:rPr lang="en-US" sz="1700" kern="1200" dirty="0" err="1">
                <a:solidFill>
                  <a:schemeClr val="tx1"/>
                </a:solidFill>
                <a:latin typeface="+mj-lt"/>
                <a:ea typeface="+mj-ea"/>
                <a:cs typeface="+mj-cs"/>
              </a:rPr>
              <a:t>jr</a:t>
            </a:r>
            <a:r>
              <a:rPr lang="en-US" sz="1700" kern="1200" dirty="0">
                <a:solidFill>
                  <a:schemeClr val="tx1"/>
                </a:solidFill>
                <a:latin typeface="+mj-lt"/>
                <a:ea typeface="+mj-ea"/>
                <a:cs typeface="+mj-cs"/>
              </a:rPr>
              <a:t> is the most successful actor, who has done 3 </a:t>
            </a:r>
            <a:r>
              <a:rPr lang="en-US" sz="1700" dirty="0"/>
              <a:t>movies </a:t>
            </a:r>
            <a:r>
              <a:rPr lang="en-US" sz="1700" kern="1200" dirty="0">
                <a:solidFill>
                  <a:schemeClr val="tx1"/>
                </a:solidFill>
                <a:latin typeface="+mj-lt"/>
                <a:ea typeface="+mj-ea"/>
                <a:cs typeface="+mj-cs"/>
              </a:rPr>
              <a:t>while Ewan </a:t>
            </a:r>
            <a:r>
              <a:rPr lang="en-US" sz="1700" kern="1200" dirty="0" err="1">
                <a:solidFill>
                  <a:schemeClr val="tx1"/>
                </a:solidFill>
                <a:latin typeface="+mj-lt"/>
                <a:ea typeface="+mj-ea"/>
                <a:cs typeface="+mj-cs"/>
              </a:rPr>
              <a:t>Mcgregor</a:t>
            </a:r>
            <a:r>
              <a:rPr lang="en-US" sz="1700" kern="1200" dirty="0">
                <a:solidFill>
                  <a:schemeClr val="tx1"/>
                </a:solidFill>
                <a:latin typeface="+mj-lt"/>
                <a:ea typeface="+mj-ea"/>
                <a:cs typeface="+mj-cs"/>
              </a:rPr>
              <a:t>,  </a:t>
            </a:r>
            <a:r>
              <a:rPr lang="en-US" sz="1700" kern="1200" dirty="0" err="1">
                <a:solidFill>
                  <a:schemeClr val="tx1"/>
                </a:solidFill>
                <a:latin typeface="+mj-lt"/>
                <a:ea typeface="+mj-ea"/>
                <a:cs typeface="+mj-cs"/>
              </a:rPr>
              <a:t>Johny</a:t>
            </a:r>
            <a:r>
              <a:rPr lang="en-US" sz="1700" kern="1200" dirty="0">
                <a:solidFill>
                  <a:schemeClr val="tx1"/>
                </a:solidFill>
                <a:latin typeface="+mj-lt"/>
                <a:ea typeface="+mj-ea"/>
                <a:cs typeface="+mj-cs"/>
              </a:rPr>
              <a:t> Depp and Mark Hamill has 2 biggest blockbuster movies. </a:t>
            </a:r>
            <a:br>
              <a:rPr lang="en-US" sz="1700" kern="1200" dirty="0">
                <a:solidFill>
                  <a:schemeClr val="tx1"/>
                </a:solidFill>
                <a:latin typeface="+mj-lt"/>
                <a:ea typeface="+mj-ea"/>
                <a:cs typeface="+mj-cs"/>
              </a:rPr>
            </a:br>
            <a:r>
              <a:rPr lang="en-US" sz="1700" kern="1200" dirty="0">
                <a:solidFill>
                  <a:schemeClr val="tx1"/>
                </a:solidFill>
                <a:latin typeface="+mj-lt"/>
                <a:ea typeface="+mj-ea"/>
                <a:cs typeface="+mj-cs"/>
              </a:rPr>
              <a:t>Anthony Russo, Joe Russo are the top directors with 3 movies and Gore </a:t>
            </a:r>
            <a:r>
              <a:rPr lang="en-US" sz="1700" kern="1200" dirty="0" err="1">
                <a:solidFill>
                  <a:schemeClr val="tx1"/>
                </a:solidFill>
                <a:latin typeface="+mj-lt"/>
                <a:ea typeface="+mj-ea"/>
                <a:cs typeface="+mj-cs"/>
              </a:rPr>
              <a:t>Verbinski</a:t>
            </a:r>
            <a:r>
              <a:rPr lang="en-US" sz="1700" kern="1200" dirty="0">
                <a:solidFill>
                  <a:schemeClr val="tx1"/>
                </a:solidFill>
                <a:latin typeface="+mj-lt"/>
                <a:ea typeface="+mj-ea"/>
                <a:cs typeface="+mj-cs"/>
              </a:rPr>
              <a:t> </a:t>
            </a:r>
            <a:r>
              <a:rPr lang="en-US" sz="1700" dirty="0"/>
              <a:t>comes</a:t>
            </a:r>
            <a:r>
              <a:rPr lang="en-US" sz="1700" kern="1200" dirty="0">
                <a:solidFill>
                  <a:schemeClr val="tx1"/>
                </a:solidFill>
                <a:latin typeface="+mj-lt"/>
                <a:ea typeface="+mj-ea"/>
                <a:cs typeface="+mj-cs"/>
              </a:rPr>
              <a:t> second here with 2 biggest blockbuster. </a:t>
            </a:r>
            <a:br>
              <a:rPr lang="en-US" sz="1700" kern="1200" dirty="0">
                <a:solidFill>
                  <a:schemeClr val="tx1"/>
                </a:solidFill>
                <a:latin typeface="+mj-lt"/>
                <a:ea typeface="+mj-ea"/>
                <a:cs typeface="+mj-cs"/>
              </a:rPr>
            </a:br>
            <a:br>
              <a:rPr lang="en-US" sz="1700" kern="1200" dirty="0">
                <a:solidFill>
                  <a:schemeClr val="tx1"/>
                </a:solidFill>
                <a:latin typeface="+mj-lt"/>
                <a:ea typeface="+mj-ea"/>
                <a:cs typeface="+mj-cs"/>
              </a:rPr>
            </a:br>
            <a:r>
              <a:rPr lang="en-US" sz="1700" kern="1200" dirty="0">
                <a:solidFill>
                  <a:schemeClr val="tx1"/>
                </a:solidFill>
                <a:latin typeface="+mj-lt"/>
                <a:ea typeface="+mj-ea"/>
                <a:cs typeface="+mj-cs"/>
              </a:rPr>
              <a:t>Note- Biggest blockbuster is the movie which has the highest box office collection and profit.</a:t>
            </a:r>
          </a:p>
        </p:txBody>
      </p:sp>
      <p:pic>
        <p:nvPicPr>
          <p:cNvPr id="5" name="Content Placeholder 4" descr="Chart, bar chart&#10;&#10;Description automatically generated">
            <a:extLst>
              <a:ext uri="{FF2B5EF4-FFF2-40B4-BE49-F238E27FC236}">
                <a16:creationId xmlns:a16="http://schemas.microsoft.com/office/drawing/2014/main" id="{31F60831-9617-F6A4-36BC-2049367112A8}"/>
              </a:ext>
            </a:extLst>
          </p:cNvPr>
          <p:cNvPicPr>
            <a:picLocks noGrp="1" noChangeAspect="1"/>
          </p:cNvPicPr>
          <p:nvPr>
            <p:ph idx="1"/>
          </p:nvPr>
        </p:nvPicPr>
        <p:blipFill>
          <a:blip r:embed="rId2"/>
          <a:stretch>
            <a:fillRect/>
          </a:stretch>
        </p:blipFill>
        <p:spPr>
          <a:xfrm>
            <a:off x="1187450" y="1844675"/>
            <a:ext cx="5194300" cy="4449763"/>
          </a:xfrm>
        </p:spPr>
      </p:pic>
      <p:pic>
        <p:nvPicPr>
          <p:cNvPr id="7" name="Picture 6" descr="Chart, bar chart&#10;&#10;Description automatically generated">
            <a:extLst>
              <a:ext uri="{FF2B5EF4-FFF2-40B4-BE49-F238E27FC236}">
                <a16:creationId xmlns:a16="http://schemas.microsoft.com/office/drawing/2014/main" id="{216976CA-01D4-ACC0-0AC9-319833F9D1E5}"/>
              </a:ext>
            </a:extLst>
          </p:cNvPr>
          <p:cNvPicPr>
            <a:picLocks noChangeAspect="1"/>
          </p:cNvPicPr>
          <p:nvPr/>
        </p:nvPicPr>
        <p:blipFill>
          <a:blip r:embed="rId3"/>
          <a:stretch>
            <a:fillRect/>
          </a:stretch>
        </p:blipFill>
        <p:spPr>
          <a:xfrm>
            <a:off x="6448425" y="1844675"/>
            <a:ext cx="4551363" cy="4449763"/>
          </a:xfrm>
          <a:prstGeom prst="rect">
            <a:avLst/>
          </a:prstGeom>
        </p:spPr>
      </p:pic>
    </p:spTree>
    <p:extLst>
      <p:ext uri="{BB962C8B-B14F-4D97-AF65-F5344CB8AC3E}">
        <p14:creationId xmlns:p14="http://schemas.microsoft.com/office/powerpoint/2010/main" val="3141939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a:extLst>
              <a:ext uri="{FF2B5EF4-FFF2-40B4-BE49-F238E27FC236}">
                <a16:creationId xmlns:a16="http://schemas.microsoft.com/office/drawing/2014/main" id="{CD89F0C2-2F05-4C0E-301D-3CD5D1AF970C}"/>
              </a:ext>
            </a:extLst>
          </p:cNvPr>
          <p:cNvSpPr>
            <a:spLocks noGrp="1"/>
          </p:cNvSpPr>
          <p:nvPr>
            <p:ph type="title"/>
          </p:nvPr>
        </p:nvSpPr>
        <p:spPr>
          <a:xfrm>
            <a:off x="838200" y="365126"/>
            <a:ext cx="10515600" cy="1288784"/>
          </a:xfrm>
        </p:spPr>
        <p:txBody>
          <a:bodyPr vert="horz" lIns="91440" tIns="45720" rIns="91440" bIns="45720" rtlCol="0">
            <a:normAutofit/>
          </a:bodyPr>
          <a:lstStyle/>
          <a:p>
            <a:r>
              <a:rPr lang="en-US" sz="1600" dirty="0"/>
              <a:t>The income of the biggest blockbuster of the year is increasing increasing every year with an exceptional drop in 2020 due to global pandemic. </a:t>
            </a:r>
            <a:endParaRPr lang="en-US" sz="1600" kern="1200" dirty="0">
              <a:latin typeface="+mj-lt"/>
              <a:ea typeface="+mj-ea"/>
              <a:cs typeface="+mj-cs"/>
            </a:endParaRPr>
          </a:p>
        </p:txBody>
      </p:sp>
      <p:pic>
        <p:nvPicPr>
          <p:cNvPr id="10" name="Content Placeholder 9" descr="Chart, line chart&#10;&#10;Description automatically generated">
            <a:extLst>
              <a:ext uri="{FF2B5EF4-FFF2-40B4-BE49-F238E27FC236}">
                <a16:creationId xmlns:a16="http://schemas.microsoft.com/office/drawing/2014/main" id="{D1C4049A-7024-C038-89DB-5B6356D761A0}"/>
              </a:ext>
            </a:extLst>
          </p:cNvPr>
          <p:cNvPicPr>
            <a:picLocks noGrp="1" noChangeAspect="1"/>
          </p:cNvPicPr>
          <p:nvPr>
            <p:ph idx="1"/>
          </p:nvPr>
        </p:nvPicPr>
        <p:blipFill>
          <a:blip r:embed="rId2"/>
          <a:stretch>
            <a:fillRect/>
          </a:stretch>
        </p:blipFill>
        <p:spPr>
          <a:xfrm>
            <a:off x="838200" y="2260468"/>
            <a:ext cx="9261475" cy="3990974"/>
          </a:xfrm>
        </p:spPr>
      </p:pic>
    </p:spTree>
    <p:extLst>
      <p:ext uri="{BB962C8B-B14F-4D97-AF65-F5344CB8AC3E}">
        <p14:creationId xmlns:p14="http://schemas.microsoft.com/office/powerpoint/2010/main" val="146134697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472</TotalTime>
  <Words>1764</Words>
  <Application>Microsoft Office PowerPoint</Application>
  <PresentationFormat>Widescreen</PresentationFormat>
  <Paragraphs>109</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Gill Sans MT</vt:lpstr>
      <vt:lpstr>Helvetica Neue</vt:lpstr>
      <vt:lpstr>Gallery</vt:lpstr>
      <vt:lpstr>PowerPoint Presentation</vt:lpstr>
      <vt:lpstr>PowerPoint Presentation</vt:lpstr>
      <vt:lpstr>PowerPoint Presentation</vt:lpstr>
      <vt:lpstr>PowerPoint Presentation</vt:lpstr>
      <vt:lpstr>Q1) Do movies become profitable with longer runtime?</vt:lpstr>
      <vt:lpstr>PowerPoint Presentation</vt:lpstr>
      <vt:lpstr>Correlation Analysis between Movie runtime range and Box Office collections</vt:lpstr>
      <vt:lpstr>It clearly shows in actors, Robert Downey jr is the most successful actor, who has done 3 movies while Ewan Mcgregor,  Johny Depp and Mark Hamill has 2 biggest blockbuster movies.  Anthony Russo, Joe Russo are the top directors with 3 movies and Gore Verbinski comes second here with 2 biggest blockbuster.   Note- Biggest blockbuster is the movie which has the highest box office collection and profit.</vt:lpstr>
      <vt:lpstr>The income of the biggest blockbuster of the year is increasing increasing every year with an exceptional drop in 2020 due to global pandemic. </vt:lpstr>
      <vt:lpstr>Marcus Movie Analysis</vt:lpstr>
      <vt:lpstr>Analysis Genre all Years</vt:lpstr>
      <vt:lpstr>Analysis of the two Highest earning genre with significant Data.</vt:lpstr>
      <vt:lpstr>PowerPoint Presentation</vt:lpstr>
      <vt:lpstr>Animation Average Income of Sub genres during 2015-2020</vt:lpstr>
      <vt:lpstr>Action Movies and there sub genres Average income 2015-2020.</vt:lpstr>
      <vt:lpstr>Analysis genre and sub-genre 2015-2020</vt:lpstr>
      <vt:lpstr>Budget vs Gross Income</vt:lpstr>
      <vt:lpstr>Gross income last five years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the movie release time affect the profitability the movie?</vt:lpstr>
      <vt:lpstr>Analyzing release time and profitability here.  Looking at graphs we can say that  May, December months are best for the release of movies as it has given four biggest  blockbusters more than twenty blockbusters and the lowest flops while July and October are not the best time to release movies since they produced high no. of flops and low no. of blockbusters.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Kouamé Kouassi</dc:creator>
  <cp:lastModifiedBy>Kouamé Kouassi</cp:lastModifiedBy>
  <cp:revision>8</cp:revision>
  <dcterms:created xsi:type="dcterms:W3CDTF">2022-07-18T13:15:41Z</dcterms:created>
  <dcterms:modified xsi:type="dcterms:W3CDTF">2022-07-19T21:38:08Z</dcterms:modified>
</cp:coreProperties>
</file>